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79"/>
  </p:notesMasterIdLst>
  <p:sldIdLst>
    <p:sldId id="6255" r:id="rId5"/>
    <p:sldId id="625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6259" r:id="rId70"/>
    <p:sldId id="6260" r:id="rId71"/>
    <p:sldId id="6262" r:id="rId72"/>
    <p:sldId id="6261" r:id="rId73"/>
    <p:sldId id="6266" r:id="rId74"/>
    <p:sldId id="6265" r:id="rId75"/>
    <p:sldId id="6264" r:id="rId76"/>
    <p:sldId id="6263" r:id="rId77"/>
    <p:sldId id="6267" r:id="rId78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D1730-5337-81E9-E075-CE7516E086FB}" name="Murray Beachtel, Senior Consultant OPEN MINDS" initials="MBSCOM" userId="S::mbeachtel@openminds.com::d719d881-a3e1-4d78-8a3f-fd447a44622e" providerId="AD"/>
  <p188:author id="{4831C667-1E78-429D-1289-49B9A6B6FCE4}" name="Murray Beachtel" initials="MB" userId="Murray Beachtel" providerId="None"/>
  <p188:author id="{F9F5B493-A422-01D3-64B2-425F746C6E01}" name="Nicole Garris, Executive Vice President, OPEN MINDS" initials="NG" userId="S::ngarris@openminds.com::2f82ff51-8445-4344-b07d-b79c2454baaf" providerId="AD"/>
  <p188:author id="{4036EBD4-083E-A5DA-C321-C62F3F1F53C8}" name="Dylan Bankert" initials="DB" userId="Dylan Bankert" providerId="None"/>
  <p188:author id="{AF6BD3D8-D64D-E142-9CEC-E132B2BE0287}" name="Dylan Bankert" initials="DB" userId="S::dbankert@openminds.com::19380321-4e86-465e-ae27-064261ee8344" providerId="AD"/>
  <p188:author id="{45009AF9-A2F3-B3DB-4E12-69F2EA0B5524}" name="Christina Dye" initials="CD" userId="fecf995c0eca815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78"/>
    <a:srgbClr val="5F8FB8"/>
    <a:srgbClr val="A0C9EB"/>
    <a:srgbClr val="E6E6E6"/>
    <a:srgbClr val="FFFFFF"/>
    <a:srgbClr val="C0E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6ED906-7F0F-5CAA-B4B9-7FE9AF98F2FF}" v="33" dt="2024-08-20T20:32:08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4200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4160519" cy="757001"/>
          </a:xfrm>
          <a:prstGeom prst="rect">
            <a:avLst/>
          </a:prstGeom>
        </p:spPr>
        <p:txBody>
          <a:bodyPr vert="horz" lIns="143188" tIns="71593" rIns="143188" bIns="71593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62" y="3"/>
            <a:ext cx="4160519" cy="757001"/>
          </a:xfrm>
          <a:prstGeom prst="rect">
            <a:avLst/>
          </a:prstGeom>
        </p:spPr>
        <p:txBody>
          <a:bodyPr vert="horz" lIns="143188" tIns="71593" rIns="143188" bIns="71593" rtlCol="0"/>
          <a:lstStyle>
            <a:lvl1pPr algn="r">
              <a:defRPr sz="1800"/>
            </a:lvl1pPr>
          </a:lstStyle>
          <a:p>
            <a:fld id="{88A81272-8405-47FE-B1E6-DCE4A95C054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3188" tIns="71593" rIns="143188" bIns="715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3188" tIns="71593" rIns="143188" bIns="7159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14330603"/>
            <a:ext cx="4160519" cy="756999"/>
          </a:xfrm>
          <a:prstGeom prst="rect">
            <a:avLst/>
          </a:prstGeom>
        </p:spPr>
        <p:txBody>
          <a:bodyPr vert="horz" lIns="143188" tIns="71593" rIns="143188" bIns="71593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62" y="14330603"/>
            <a:ext cx="4160519" cy="756999"/>
          </a:xfrm>
          <a:prstGeom prst="rect">
            <a:avLst/>
          </a:prstGeom>
        </p:spPr>
        <p:txBody>
          <a:bodyPr vert="horz" lIns="143188" tIns="71593" rIns="143188" bIns="71593" rtlCol="0" anchor="b"/>
          <a:lstStyle>
            <a:lvl1pPr algn="r">
              <a:defRPr sz="1800"/>
            </a:lvl1pPr>
          </a:lstStyle>
          <a:p>
            <a:fld id="{B552C1B9-942A-4D95-9C82-271B18B3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431872">
              <a:defRPr/>
            </a:pPr>
            <a:fld id="{7CD306CE-24D1-4D7A-A9D3-E4D2FDCDF1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431872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C5821-F0DF-28C1-4A80-8CFF0B1A8D49}"/>
              </a:ext>
            </a:extLst>
          </p:cNvPr>
          <p:cNvSpPr txBox="1"/>
          <p:nvPr/>
        </p:nvSpPr>
        <p:spPr>
          <a:xfrm>
            <a:off x="274637" y="14352155"/>
            <a:ext cx="9051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">
              <a:lnSpc>
                <a:spcPct val="100000"/>
              </a:lnSpc>
              <a:spcBef>
                <a:spcPts val="635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			                                       							December 2023 00US23EUA0010</a:t>
            </a:r>
          </a:p>
        </p:txBody>
      </p:sp>
    </p:spTree>
    <p:extLst>
      <p:ext uri="{BB962C8B-B14F-4D97-AF65-F5344CB8AC3E}">
        <p14:creationId xmlns:p14="http://schemas.microsoft.com/office/powerpoint/2010/main" val="376611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431872">
              <a:defRPr/>
            </a:pPr>
            <a:fld id="{7CD306CE-24D1-4D7A-A9D3-E4D2FDCDF1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431872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E381E-1079-45C7-3F34-F2E83FCB9A79}"/>
              </a:ext>
            </a:extLst>
          </p:cNvPr>
          <p:cNvSpPr txBox="1"/>
          <p:nvPr/>
        </p:nvSpPr>
        <p:spPr>
          <a:xfrm>
            <a:off x="274637" y="14352155"/>
            <a:ext cx="9051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">
              <a:lnSpc>
                <a:spcPct val="100000"/>
              </a:lnSpc>
              <a:spcBef>
                <a:spcPts val="635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			                                       							December 2023 00US23EUA0010</a:t>
            </a:r>
          </a:p>
        </p:txBody>
      </p:sp>
    </p:spTree>
    <p:extLst>
      <p:ext uri="{BB962C8B-B14F-4D97-AF65-F5344CB8AC3E}">
        <p14:creationId xmlns:p14="http://schemas.microsoft.com/office/powerpoint/2010/main" val="129804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7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3572" y="6356350"/>
            <a:ext cx="12265572" cy="501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2319"/>
            <a:ext cx="10515600" cy="3764644"/>
          </a:xfrm>
        </p:spPr>
        <p:txBody>
          <a:bodyPr/>
          <a:lstStyle>
            <a:lvl1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Aft>
                <a:spcPts val="600"/>
              </a:spcAft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086756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387880"/>
            <a:ext cx="777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Bringing</a:t>
            </a:r>
            <a:r>
              <a:rPr lang="en-US" sz="11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 </a:t>
            </a:r>
            <a:r>
              <a:rPr lang="en-US" sz="1100" b="1" i="1" dirty="0">
                <a:solidFill>
                  <a:schemeClr val="bg1"/>
                </a:solidFill>
              </a:rPr>
              <a:t>Trends In </a:t>
            </a:r>
            <a:r>
              <a:rPr lang="en-US" sz="1100" b="1" i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Behavioral Health: A Reference Guide On The U.S. Behavioral Health Financing &amp; Delivery System</a:t>
            </a:r>
            <a:r>
              <a:rPr lang="en-US" sz="1100" b="1" i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the field </a:t>
            </a:r>
            <a:r>
              <a:rPr lang="en-US" sz="11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| </a:t>
            </a:r>
            <a:r>
              <a:rPr lang="en-US" sz="1100" b="1" dirty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CONFIDENTIAL</a:t>
            </a:r>
            <a:r>
              <a:rPr lang="en-US" sz="1100" b="1" baseline="0" dirty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 – </a:t>
            </a:r>
            <a:r>
              <a:rPr lang="en-US" sz="1100" b="1" dirty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DO NOT DUPLICATE OR DISTRIBUTE</a:t>
            </a:r>
            <a:endParaRPr lang="en-US" sz="1100" dirty="0">
              <a:solidFill>
                <a:schemeClr val="bg1"/>
              </a:solidFill>
              <a:latin typeface="Gotham Medium" pitchFamily="2" charset="0"/>
              <a:cs typeface="Gotham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250680" y="64319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otham Bold" pitchFamily="2" charset="0"/>
                <a:ea typeface="+mn-ea"/>
                <a:cs typeface="Gotham Bold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5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12174970" cy="53340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57000">
                <a:srgbClr val="198E8F"/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4239491"/>
            <a:ext cx="12192000" cy="2618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47776" y="4653621"/>
            <a:ext cx="639774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776" y="5485724"/>
            <a:ext cx="639774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47776" y="811357"/>
            <a:ext cx="8635346" cy="2873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>
              <a:defRPr/>
            </a:pPr>
            <a:r>
              <a:rPr lang="en-US" sz="4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Market Intelligence</a:t>
            </a:r>
          </a:p>
          <a:p>
            <a:pPr>
              <a:defRPr/>
            </a:pPr>
            <a:r>
              <a:rPr lang="en-US" sz="4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4800" b="1" kern="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Advantage</a:t>
            </a:r>
            <a:br>
              <a:rPr lang="en-US" sz="48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MINDS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market intelligence and technical assistance helps over 550,000+ </a:t>
            </a:r>
            <a:b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executives tackle business challenges, improve decision-making, and </a:t>
            </a:r>
            <a:b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organizational performance every day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3"/>
          <p:cNvSpPr txBox="1"/>
          <p:nvPr userDrawn="1"/>
        </p:nvSpPr>
        <p:spPr>
          <a:xfrm>
            <a:off x="0" y="6510526"/>
            <a:ext cx="12174970" cy="312294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ctr">
              <a:defRPr/>
            </a:pPr>
            <a:r>
              <a:rPr lang="en-US" sz="145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www.openminds.com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8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15 Lincoln Square, Gettysburg, Pennsylvania 17325  </a:t>
            </a:r>
            <a:r>
              <a:rPr lang="en-US" sz="7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717-334-1329</a:t>
            </a:r>
            <a:r>
              <a:rPr lang="en-US" sz="15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8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info@openminds.com</a:t>
            </a:r>
            <a:endParaRPr lang="fr-FR" sz="1400" kern="0" dirty="0">
              <a:solidFill>
                <a:schemeClr val="tx1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15" y="4525818"/>
            <a:ext cx="1788115" cy="16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6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904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7743"/>
            <a:ext cx="8843682" cy="1092116"/>
          </a:xfr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4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91200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56121"/>
            <a:ext cx="6504615" cy="210635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5046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01E74-8CEA-42DC-A5C2-C2F02854A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" y="1"/>
            <a:ext cx="5039767" cy="1092116"/>
          </a:xfrm>
          <a:prstGeom prst="rect">
            <a:avLst/>
          </a:prstGeom>
        </p:spPr>
      </p:pic>
      <p:pic>
        <p:nvPicPr>
          <p:cNvPr id="8" name="Picture 7" descr="A picture containing text, map, dome&#10;&#10;Description automatically generated">
            <a:extLst>
              <a:ext uri="{FF2B5EF4-FFF2-40B4-BE49-F238E27FC236}">
                <a16:creationId xmlns:a16="http://schemas.microsoft.com/office/drawing/2014/main" id="{10FBD2B0-C177-46BE-9934-FF1A15588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65"/>
          <a:stretch/>
        </p:blipFill>
        <p:spPr>
          <a:xfrm>
            <a:off x="7543800" y="0"/>
            <a:ext cx="46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3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6515"/>
            <a:ext cx="5181600" cy="41704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6515"/>
            <a:ext cx="5181600" cy="41704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5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6929"/>
            <a:ext cx="10515600" cy="12494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063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030279"/>
            <a:ext cx="5157787" cy="3159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063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30279"/>
            <a:ext cx="5183188" cy="3159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4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4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8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DF547-53AB-480D-B2FE-D3DE1C92EC12}"/>
              </a:ext>
            </a:extLst>
          </p:cNvPr>
          <p:cNvPicPr>
            <a:picLocks/>
          </p:cNvPicPr>
          <p:nvPr userDrawn="1"/>
        </p:nvPicPr>
        <p:blipFill rotWithShape="1">
          <a:blip r:embed="rId15"/>
          <a:srcRect t="72250" b="7520"/>
          <a:stretch/>
        </p:blipFill>
        <p:spPr>
          <a:xfrm>
            <a:off x="0" y="6309360"/>
            <a:ext cx="12192000" cy="5486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7743"/>
            <a:ext cx="10515600" cy="109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9859"/>
            <a:ext cx="10515600" cy="4562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2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3" Type="http://schemas.openxmlformats.org/officeDocument/2006/relationships/image" Target="../media/image5.jpg"/><Relationship Id="rId7" Type="http://schemas.openxmlformats.org/officeDocument/2006/relationships/slide" Target="slide6.xml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3.xml"/><Relationship Id="rId15" Type="http://schemas.openxmlformats.org/officeDocument/2006/relationships/slide" Target="slide18.xml"/><Relationship Id="rId10" Type="http://schemas.openxmlformats.org/officeDocument/2006/relationships/slide" Target="slide9.xml"/><Relationship Id="rId4" Type="http://schemas.openxmlformats.org/officeDocument/2006/relationships/image" Target="../media/image6.jpeg"/><Relationship Id="rId9" Type="http://schemas.openxmlformats.org/officeDocument/2006/relationships/slide" Target="slide8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92693-2237-5C21-57C6-B9BF6140E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7375D-4D44-8A50-2762-49147002BC71}"/>
              </a:ext>
            </a:extLst>
          </p:cNvPr>
          <p:cNvSpPr txBox="1"/>
          <p:nvPr/>
        </p:nvSpPr>
        <p:spPr>
          <a:xfrm>
            <a:off x="111487" y="6419587"/>
            <a:ext cx="7802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FFFFFF"/>
                </a:solidFill>
                <a:latin typeface="AvenirNext-Medium"/>
              </a:rPr>
              <a:t>©2023 Otsuka Pharmaceutical Development &amp; Commercialization, Inc. All rights reserved. October 2023 00US23EUA0008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61673-6B08-FCCE-94C9-FFA752EE7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3BA1A-3FE9-344F-32E9-A86AFA210F42}"/>
              </a:ext>
            </a:extLst>
          </p:cNvPr>
          <p:cNvSpPr txBox="1"/>
          <p:nvPr/>
        </p:nvSpPr>
        <p:spPr>
          <a:xfrm>
            <a:off x="111487" y="6549072"/>
            <a:ext cx="7887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FFFFFF"/>
                </a:solidFill>
                <a:latin typeface="AvenirNext-Medium"/>
              </a:rPr>
              <a:t>©2023 Otsuka Pharmaceutical Development &amp; Commercialization, Inc. All rights reserved. December 2023 00US23EUA0010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845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/>
                <a:cs typeface="Arial"/>
              </a:rPr>
              <a:t>Table Of Contents</a:t>
            </a: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A800B-1F1C-907F-8EEB-0266157F0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423"/>
            <a:ext cx="10515600" cy="5295168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Executive Summary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Medicaid Coverage, By % Of Population, National Summary, 2011-2022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Medicaid Enrollment, % By Program, National Summary, 2017-2022 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At-A-Glance: Medicaid Enrollment By Coverage Type, 2017-2022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Types Of State Medicaid Behavioral Health Carve-Out Financial Models: Overview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Medicaid Behavioral Health Carve-Out Financial Models By Number Of State Medicaid Programs: At-A-Glance, 2017-2022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Medicaid Behavioral Health Financing &amp; Management Models: By Number Of State Medicaid Programs, 2011-2022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 With At-Risk Capitated Health Plan Medicaid Contracts In 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 With At-Risk Capitated Medicaid Contracts Plus Alternative Payment Model Requirements For Health Plans In 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States With Medicaid MCO Contract Requirement To Meet A Specific Target % Of Provider Contracts In APM In 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Tracking State Innovations in Medicaid Behavioral Health, 2017-2022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Appendix: State Medicaid Enrollment By Coverage Type, 2017-2022, By State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087597-4CBC-1B2B-74E6-E67A72072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6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331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4039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486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58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693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3140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3533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497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EF2-D1A4-EBF5-D6BF-380B121203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81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Trends Report 2019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426BBA"/>
      </a:accent1>
      <a:accent2>
        <a:srgbClr val="B01C2E"/>
      </a:accent2>
      <a:accent3>
        <a:srgbClr val="BAC4E3"/>
      </a:accent3>
      <a:accent4>
        <a:srgbClr val="E6E6E6"/>
      </a:accent4>
      <a:accent5>
        <a:srgbClr val="223760"/>
      </a:accent5>
      <a:accent6>
        <a:srgbClr val="7B131F"/>
      </a:accent6>
      <a:hlink>
        <a:srgbClr val="8294CC"/>
      </a:hlink>
      <a:folHlink>
        <a:srgbClr val="E14356"/>
      </a:folHlink>
    </a:clrScheme>
    <a:fontScheme name="Custom 2">
      <a:majorFont>
        <a:latin typeface="Avenir Next Medium"/>
        <a:ea typeface=""/>
        <a:cs typeface=""/>
      </a:majorFont>
      <a:minorFont>
        <a:latin typeface="Avenir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d24d13-bdde-446d-a588-1c7dd628bc11" xsi:nil="true"/>
    <_Flow_SignoffStatus xmlns="64ba948b-714e-491e-9811-832c4801be59" xsi:nil="true"/>
    <Notes xmlns="64ba948b-714e-491e-9811-832c4801be59" xsi:nil="true"/>
    <lcf76f155ced4ddcb4097134ff3c332f xmlns="64ba948b-714e-491e-9811-832c4801be5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23FA06E242D42AFFE9D26EB76C65E" ma:contentTypeVersion="19" ma:contentTypeDescription="Create a new document." ma:contentTypeScope="" ma:versionID="ffef8dcfce961a5321d7779d36bc09d8">
  <xsd:schema xmlns:xsd="http://www.w3.org/2001/XMLSchema" xmlns:xs="http://www.w3.org/2001/XMLSchema" xmlns:p="http://schemas.microsoft.com/office/2006/metadata/properties" xmlns:ns2="64ba948b-714e-491e-9811-832c4801be59" xmlns:ns3="9dd24d13-bdde-446d-a588-1c7dd628bc11" targetNamespace="http://schemas.microsoft.com/office/2006/metadata/properties" ma:root="true" ma:fieldsID="e7ede296231a8c5cd84f6b3466db06c2" ns2:_="" ns3:_="">
    <xsd:import namespace="64ba948b-714e-491e-9811-832c4801be59"/>
    <xsd:import namespace="9dd24d13-bdde-446d-a588-1c7dd628bc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a948b-714e-491e-9811-832c4801b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b74f86-468b-4744-8db4-91ccef1586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24d13-bdde-446d-a588-1c7dd628bc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e9ddd24-f493-40ef-9b74-69ee631c5c16}" ma:internalName="TaxCatchAll" ma:showField="CatchAllData" ma:web="9dd24d13-bdde-446d-a588-1c7dd628bc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81644A-8BA3-4051-A343-12C3F2AE5E83}">
  <ds:schemaRefs>
    <ds:schemaRef ds:uri="http://schemas.microsoft.com/office/2006/metadata/properties"/>
    <ds:schemaRef ds:uri="http://schemas.microsoft.com/office/infopath/2007/PartnerControls"/>
    <ds:schemaRef ds:uri="9dd24d13-bdde-446d-a588-1c7dd628bc11"/>
    <ds:schemaRef ds:uri="64ba948b-714e-491e-9811-832c4801be59"/>
  </ds:schemaRefs>
</ds:datastoreItem>
</file>

<file path=customXml/itemProps2.xml><?xml version="1.0" encoding="utf-8"?>
<ds:datastoreItem xmlns:ds="http://schemas.openxmlformats.org/officeDocument/2006/customXml" ds:itemID="{6B976D49-4FD8-4076-8A96-586444E2F5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ba948b-714e-491e-9811-832c4801be59"/>
    <ds:schemaRef ds:uri="9dd24d13-bdde-446d-a588-1c7dd628bc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DD5737-4D29-441C-8C8C-1AC9B67E5E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61475</TotalTime>
  <Words>8466</Words>
  <Application>Microsoft Office PowerPoint</Application>
  <PresentationFormat>Widescreen</PresentationFormat>
  <Paragraphs>836</Paragraphs>
  <Slides>74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1_Office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Bankert</dc:creator>
  <cp:lastModifiedBy>Murray Beachtel, Senior Consultant OPEN MINDS</cp:lastModifiedBy>
  <cp:revision>98</cp:revision>
  <cp:lastPrinted>2023-12-06T21:43:57Z</cp:lastPrinted>
  <dcterms:created xsi:type="dcterms:W3CDTF">2023-01-04T14:16:43Z</dcterms:created>
  <dcterms:modified xsi:type="dcterms:W3CDTF">2024-08-23T18:44:20Z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0x0101008D723FA06E242D42AFFE9D26EB76C65E</vt:lpwstr>
  </property>
  <property fmtid="{D5CDD505-2E9C-101B-9397-08002B2CF9AE}" pid="3" name="MediaServiceImageTags">
    <vt:lpwstr/>
  </property>
</Properties>
</file>