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DA29C-2364-5766-EAAA-FE6DE24A1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3C1B5-D032-672B-FFD3-39DA9097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EA4BE-0A9D-46A0-8A7A-06F0B93D7F1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E263D5-0280-070D-58BD-C4E7D77A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40B38-6DA0-9E4C-7A33-21A6E1642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A9B65-DD6E-4DB3-9D36-BF385F62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7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D84AA-1D31-0504-A678-25F29C41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B091F-6842-1444-17A5-2F676BE19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A5DF8-0743-45AF-1DFF-415F33FD3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9EA4BE-0A9D-46A0-8A7A-06F0B93D7F1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D73D4-C315-6DD4-ED09-4CB856D2A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11FFD-82FA-9BF4-F328-32E232755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1A9B65-DD6E-4DB3-9D36-BF385F62E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9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2E8C90-D376-AA30-E9C7-E026CEAB2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5428A-BD60-095C-0E23-8B9419ABF9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70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A6079D-78D1-AA0B-A567-49303289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Segoe UI"/>
              </a:rPr>
              <a:t>6. Cost To Prevalence Ratio Of Chronic Health Disorders For U.S. Adults 18 &amp; Older</a:t>
            </a:r>
            <a:r>
              <a:rPr lang="en-US" sz="2900" baseline="30000">
                <a:cs typeface="Segoe UI"/>
              </a:rPr>
              <a:t>21</a:t>
            </a:r>
            <a:endParaRPr lang="en-US" sz="2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3A134-6DED-5E49-007A-01F077C4D2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5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53D3DB-27D8-1E14-2B1A-E5DBFBA9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7. Estimated Comorbidity Prevalence In SMI Populations</a:t>
            </a:r>
            <a:r>
              <a:rPr lang="en-US" baseline="30000">
                <a:cs typeface="Segoe UI"/>
              </a:rPr>
              <a:t>22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013A89-91E1-2E28-E914-FDF40CFBF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07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A5B890-C837-46DB-1BE7-90AF309CB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8. The Risk Of A Co-Morbid Substance Use Disorder For U.S. Adults With A Mental Illness Or Cognitive Disorder</a:t>
            </a:r>
            <a:r>
              <a:rPr lang="en-US" baseline="30000">
                <a:cs typeface="Segoe UI"/>
              </a:rPr>
              <a:t>1,14-17, 23-28</a:t>
            </a:r>
            <a:endParaRPr lang="en-US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4F7CA-2A2A-AFDC-8828-E8F48C7A89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7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E4915F-81FC-C4DD-C0C9-89CC5AE2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Segoe UI"/>
              </a:rPr>
              <a:t>9. The Risk Of Co-Morbid Chronic Health Disorders For U.S. Adults With An SMI</a:t>
            </a:r>
            <a:r>
              <a:rPr lang="en-US" sz="2900" baseline="30000">
                <a:cs typeface="Segoe UI"/>
              </a:rPr>
              <a:t>2,4,6,8-11, 13, 29-34</a:t>
            </a:r>
            <a:endParaRPr lang="en-US" sz="2900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61994-B164-135E-B238-16E5D786AD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50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3D9239-C10E-5E0F-D002-46A8B00C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Segoe UI"/>
              </a:rPr>
              <a:t>10. The Risk Of A Co-Morbid Chronic Health Disorder &amp; SUD For U.S. Adults With ADHD</a:t>
            </a:r>
            <a:r>
              <a:rPr lang="en-US" sz="2900" baseline="30000">
                <a:cs typeface="Segoe UI"/>
              </a:rPr>
              <a:t>2,4-7,9,10, 35-41</a:t>
            </a:r>
            <a:endParaRPr lang="en-US" sz="2900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B0C96-0FA9-58DA-4B8A-30487422F6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84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878338-8752-8FCD-731D-79D86ECB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Segoe UI"/>
              </a:rPr>
              <a:t>11. The Risk Of A Co-Morbid Chronic Health Disorder &amp; SUD For Adults With PTSD</a:t>
            </a:r>
            <a:r>
              <a:rPr lang="en-US" sz="2900" baseline="30000">
                <a:cs typeface="Segoe UI"/>
              </a:rPr>
              <a:t>3-6,9,11,13,15,42-49</a:t>
            </a:r>
            <a:endParaRPr lang="en-US" sz="2900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520F9-1813-B613-C945-9E26FD1EA1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7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7E8928-BA6C-73C9-88B1-0C631EA06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CCDF3-986D-C3D4-88C3-CF34FEEED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01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2501B9-56C5-9F07-5F6F-7606140A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10339-1C07-6D49-325E-94547A17C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44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C3D7EB-AF7D-BB85-9174-2B7FE62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A0440-8BA4-BCD7-F0F7-694B464ACB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64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0D03B7-F44D-45AF-53C9-0E35BB97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02B8E-C7E8-C641-18E5-C9FCD933AA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0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579566-4DB6-688A-AC92-F4982212D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>
                <a:cs typeface="Segoe UI"/>
              </a:rPr>
              <a:t>Health Plans Can Use These Insights To: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938B6-390C-93B0-95DA-6D3B6D3EF9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84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D9435F-6796-43AE-3C8A-04B1EEC4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39BA5-3F28-9683-55A5-1DFE0A4F3C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89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F18F80-6882-1AB2-CA41-93F50259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6A6AF-E7DC-F797-3428-8636F527C1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05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2BF2C-CC72-A130-72CA-1B2A9752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39E8D-9749-45EA-2630-3DE046458B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F21B89-D45C-22E6-1309-C6B2686A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1F026B-C246-0F5C-F867-E00E9F918B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78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490B09-017C-CEC9-16D3-A0BE513BE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6FCA6-046F-D6E3-5232-4EF62AD138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9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48DFA8-B6FC-A5E8-52E6-69921C787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8C308-17A3-4254-B50E-DDBFD1ECD8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90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6778BF-155D-FD2A-BFFA-6CBA90EB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18F12-6D95-70FD-6657-7FC45AAB8A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44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C29BD0-42E1-856C-8B6A-E0CD6AC7B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FD62B5-4F78-35A9-ADE2-36FCE66CE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798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6B46AE-A23A-407B-D974-B8E6DA324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Conclusion: Addressing Complexity Through Integration </a:t>
            </a:r>
            <a:r>
              <a:rPr lang="en-US">
                <a:solidFill>
                  <a:schemeClr val="accent1"/>
                </a:solidFill>
              </a:rPr>
              <a:t>– Key Takeaways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B1E77-33BF-C28C-A57C-42F9835B18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55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16A5CA-A014-7B40-C6F5-FC34BCA7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Definitions</a:t>
            </a:r>
            <a:r>
              <a:rPr lang="en-US" sz="2900" baseline="30000"/>
              <a:t>1,18</a:t>
            </a:r>
            <a:endParaRPr lang="en-US" sz="2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D80955-822D-7F09-2B34-8A4AF71874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4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A1C057-B373-0E5F-F451-0603FC753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DE77D-D585-6C91-8496-D9B774E66D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40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4AB6ED-C542-B533-C326-9C89C44F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F4EF3-8353-DC75-ADC4-DF95B73373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28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5379C9-8724-1428-8DB0-6EF8D35D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A0767-69E0-DE95-4B49-41CD154320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76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152AB0-7CF6-1037-3684-12FD505E3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9AAB7-1036-0661-DBFB-0D34F713A7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019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91273D-AF1B-2236-4911-8541F1ADC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0A7F50-3B96-517F-023F-144CA518FF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06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302278-3A02-D0A0-60E2-25D205AFD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B63A7-DFC7-AE34-E096-8720EA2765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6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0F8681-393F-B98E-54D0-0C17ECE1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5D27D0-11A5-ABA4-5AB5-845019E4AD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04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EB3A83-5F5E-9634-C06F-5F7B85B11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231DB8-CA70-130B-8F49-2B9812DCE9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34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3D4462-C69B-5854-15C8-54F1ACD5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82762-C829-621C-ED7D-15006FD948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25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89E28-612F-2C76-A88E-5BB05680B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99FB4-6AA9-28CC-068D-FFDEAD1131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1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1BC6C6-A4F6-8A32-D557-B5FED109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5718A-08D2-53B4-E0FC-CBEF16DE45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1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DF9F11-D295-3BD3-DE2B-8C6A7A2C8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7B26A2-146B-7B16-83BA-028CF1FC69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202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7B5B82-66F1-F063-A31F-5F3A94D73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BA87D-A916-2EFB-B34F-01B1C4AB9E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8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4E4834-CA4A-FA0C-9581-A9D47E2E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Segoe UI"/>
              </a:rPr>
              <a:t>1. The Prevalence Of Chronic Health Disorders For U.S. Adults 18 &amp; Older</a:t>
            </a:r>
            <a:r>
              <a:rPr lang="en-US" sz="2900" baseline="30000">
                <a:cs typeface="Segoe UI"/>
              </a:rPr>
              <a:t>1-11</a:t>
            </a:r>
            <a:endParaRPr lang="en-US" sz="2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E11AA-D4E3-CFB0-32DE-7D7CE6FBB9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26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349CAD-0F02-B3C8-871E-FC71A2AD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Co-Morbid Chronic Conditions Prevalence &amp; Health Care Spending</a:t>
            </a:r>
            <a:r>
              <a:rPr lang="en-US" baseline="30000"/>
              <a:t>12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510DB-BDA7-2B76-C090-DB38DBCCF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7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6FF898-46AD-F9BA-95A1-6F30FB62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3. The Prevalence Of Behavioral &amp; Cognitive Disorders In The U.S. Adult Population</a:t>
            </a:r>
            <a:r>
              <a:rPr lang="en-US" baseline="30000">
                <a:cs typeface="Segoe UI"/>
              </a:rPr>
              <a:t>13-18</a:t>
            </a:r>
            <a:endParaRPr lang="en-US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6AE00F-07D2-C30B-1B46-B48F853932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76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E7F925-16AD-6C47-BE33-0FA7EEB6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4. Percentage Of U.S. Adults Who Received Mental Health Treatment, Took Medication For Their Mental Health, Or Received Counseling Or Therapy In The Past 12 Months</a:t>
            </a:r>
            <a:r>
              <a:rPr lang="en-US" baseline="30000">
                <a:cs typeface="Segoe UI"/>
              </a:rPr>
              <a:t>19</a:t>
            </a:r>
            <a:endParaRPr lang="en-US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EF1CD-58C0-446C-E7C4-107DF05C4F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5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6A3F5C-ECF8-7090-DCEC-6CAA66AC8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Segoe UI"/>
              </a:rPr>
              <a:t>5. Behavioral Health Prevalence Rates Among High-Cost Members</a:t>
            </a:r>
            <a:r>
              <a:rPr lang="en-US" baseline="30000">
                <a:cs typeface="Segoe UI"/>
              </a:rPr>
              <a:t>21</a:t>
            </a:r>
            <a:endParaRPr lang="en-US" dirty="0">
              <a:cs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93AB9-927F-B416-8B37-DCEE2D21B3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14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215</Words>
  <Application>Microsoft Office PowerPoint</Application>
  <PresentationFormat>Widescreen</PresentationFormat>
  <Paragraphs>14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Aptos Display</vt:lpstr>
      <vt:lpstr>Arial</vt:lpstr>
      <vt:lpstr>Segoe UI</vt:lpstr>
      <vt:lpstr>Office Theme</vt:lpstr>
      <vt:lpstr>PowerPoint Presentation</vt:lpstr>
      <vt:lpstr>Health Plans Can Use These Insights To:</vt:lpstr>
      <vt:lpstr>PowerPoint Presentation</vt:lpstr>
      <vt:lpstr>PowerPoint Presentation</vt:lpstr>
      <vt:lpstr>1. The Prevalence Of Chronic Health Disorders For U.S. Adults 18 &amp; Older1-11</vt:lpstr>
      <vt:lpstr>2. Co-Morbid Chronic Conditions Prevalence &amp; Health Care Spending12</vt:lpstr>
      <vt:lpstr>3. The Prevalence Of Behavioral &amp; Cognitive Disorders In The U.S. Adult Population13-18</vt:lpstr>
      <vt:lpstr>4. Percentage Of U.S. Adults Who Received Mental Health Treatment, Took Medication For Their Mental Health, Or Received Counseling Or Therapy In The Past 12 Months19</vt:lpstr>
      <vt:lpstr>5. Behavioral Health Prevalence Rates Among High-Cost Members21</vt:lpstr>
      <vt:lpstr>6. Cost To Prevalence Ratio Of Chronic Health Disorders For U.S. Adults 18 &amp; Older21</vt:lpstr>
      <vt:lpstr>7. Estimated Comorbidity Prevalence In SMI Populations22</vt:lpstr>
      <vt:lpstr>8. The Risk Of A Co-Morbid Substance Use Disorder For U.S. Adults With A Mental Illness Or Cognitive Disorder1,14-17, 23-28</vt:lpstr>
      <vt:lpstr>9. The Risk Of Co-Morbid Chronic Health Disorders For U.S. Adults With An SMI2,4,6,8-11, 13, 29-34</vt:lpstr>
      <vt:lpstr>10. The Risk Of A Co-Morbid Chronic Health Disorder &amp; SUD For U.S. Adults With ADHD2,4-7,9,10, 35-41</vt:lpstr>
      <vt:lpstr>11. The Risk Of A Co-Morbid Chronic Health Disorder &amp; SUD For Adults With PTSD3-6,9,11,13,15,42-49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Conclusion: Addressing Complexity Through Integration – Key Takeaways</vt:lpstr>
      <vt:lpstr>Definitions1,18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Murray Beachtel, Senior Associate, OPEN MINDS</dc:creator>
  <cp:lastModifiedBy>Murray Beachtel, Senior Associate, OPEN MINDS</cp:lastModifiedBy>
  <cp:revision>1</cp:revision>
  <dcterms:created xsi:type="dcterms:W3CDTF">2025-10-01T14:54:48Z</dcterms:created>
  <dcterms:modified xsi:type="dcterms:W3CDTF">2025-10-01T14:54:48Z</dcterms:modified>
</cp:coreProperties>
</file>