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C9DC6-781F-ADF6-A712-702D02255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E6114A-2EB0-A03D-4D5B-751C89240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79258-3589-46EE-AB02-1A20BA3E9289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A69848-1836-2AE4-776B-997D570E4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3FFE63-141F-C4EC-DC78-8FFAF2567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7AF20-36AB-4CDF-AB41-3979C048CF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824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DB7515-8082-D9E6-FCD2-50A35ACE8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CB0C9C-7E86-2055-FE92-062541339D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6EEE5D-0C72-AD28-C068-524B4CB4B2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5579258-3589-46EE-AB02-1A20BA3E9289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E6EA07-3F68-BAF5-E00C-3E8CDDB14A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20B00F-32DE-E9FD-6D47-3DBD2CE8FE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C7AF20-36AB-4CDF-AB41-3979C048CF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079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93030BE-5596-03D6-3968-48E8E34F4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2C02B0-7264-7B02-2852-DF35362A4FE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8933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CA3EF4F-CDE8-05C8-2857-9BB80C8EC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Segoe UI"/>
              </a:rPr>
              <a:t>Mental Health &amp; Serious Mental Illness (SMI)</a:t>
            </a:r>
            <a:r>
              <a:rPr lang="en-US" baseline="30000">
                <a:cs typeface="Segoe UI"/>
              </a:rPr>
              <a:t>15,16</a:t>
            </a:r>
            <a:endParaRPr lang="en-US" sz="2800" dirty="0">
              <a:solidFill>
                <a:schemeClr val="accent2"/>
              </a:solidFill>
              <a:cs typeface="Segoe U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99B660-232A-2F30-BEE8-8FE1300712E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9831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A1238E2-7C58-4B9E-ADA0-256144DEC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cs typeface="Segoe UI"/>
              </a:rPr>
              <a:t>Substance Use Disorders (SUD)</a:t>
            </a:r>
            <a:r>
              <a:rPr lang="en-US" sz="3600" baseline="30000">
                <a:cs typeface="Segoe UI"/>
              </a:rPr>
              <a:t>17-23</a:t>
            </a:r>
            <a:endParaRPr lang="en-US" dirty="0">
              <a:cs typeface="Segoe U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207F9A-300D-9215-B4D1-39BBABE2B56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7927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6EE91EA-C2E9-7049-E19E-54D696C95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Segoe UI"/>
              </a:rPr>
              <a:t>Treatment Rates: Justice-Involved Consumers By Behavioral Health/SUD/Cognitive Disorder</a:t>
            </a:r>
            <a:r>
              <a:rPr lang="en-US" baseline="30000">
                <a:cs typeface="Segoe UI"/>
              </a:rPr>
              <a:t>9,24,25</a:t>
            </a:r>
            <a:endParaRPr lang="en-US" dirty="0">
              <a:cs typeface="Segoe U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3E9DF8-F1F1-2D80-9C81-95223EF4991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8860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EA114A3-2080-BF95-0835-7E0841014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E6E805-6250-1BA8-C668-C0562915389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9451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19E4721-4E33-FB9B-A796-814988F90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6B6D23-75DA-935D-CA9D-3BE16A92B64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0259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0CD7529-0B94-3F14-F7CE-41DE90867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C07296-EF02-B7A4-EF27-13D655F643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9007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775FDFD-CE89-F8D0-00B7-60348039F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>
                <a:cs typeface="Segoe UI"/>
              </a:rPr>
              <a:t>Reentry Section 1115 Demonstrations &amp; Reincarceration Rates</a:t>
            </a:r>
            <a:r>
              <a:rPr lang="en-US" baseline="30000">
                <a:cs typeface="Segoe UI"/>
              </a:rPr>
              <a:t>26</a:t>
            </a:r>
            <a:endParaRPr lang="en-US" dirty="0">
              <a:cs typeface="Segoe U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1E154A-30E6-9367-D151-81854A108CF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9440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C8AFDA5-3543-990C-E425-31FA182E8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0DA113-6B07-6CE4-5619-3553130BA4C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4096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15F8C03-26B3-D928-9A3B-6933DFD71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040F81-0ABB-68F8-948E-EA92E41490C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8470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9DE144C-6F23-203F-644D-94BABDA59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6B5318-2029-29E4-14D6-211A534C777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890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DBC299A-8A49-ACF7-61AE-C86096307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>
                <a:cs typeface="Segoe UI"/>
              </a:rPr>
              <a:t>Health Plans Can Use These Insights To: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F9B3F1-16E2-0504-E559-ECD0F7E149B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2336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D673417-66CC-55B0-D696-4B9B18853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B095B2-6CA2-5CED-1367-58B9D1FCDC7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1859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4EBCF68-BBB2-EA2B-F050-00D7EB207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B242D8-2565-BF6E-3ABE-C33C4C11F38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9729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D05705A-54CB-0948-424B-134938EC9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688B89-010B-8907-E8FB-D525E5258D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0620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206D464-91AA-0AA1-41F5-493FB8180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377222-3400-620D-5DFB-DAD8AE906D5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5017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0DBE108-2417-1828-5A55-751116303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A78958-3CE9-0753-294F-A7E3867D5F6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3514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C846B41-A02E-15A8-2199-2B4EDE0ED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C79E9A-0150-3D38-9ACF-43771D33AC4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1050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C6A3292-32B8-89B0-3420-D190085AA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8111D2-8284-9170-4B64-FC12E7929E0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2278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B8C1359-79A9-4911-AD9A-611A75C1D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00EC35-CBF2-63FC-ED6F-CC9A97DC867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3067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286D2FA-5499-0FA7-DA9E-DC3D61F6B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7869E7-5A63-03EE-D331-48446A93A76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3092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F1E2381-AECB-4466-BB54-F6A8E32DF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AEB3CA-348A-4E00-0AE1-DF5BD2B87B2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1229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7645B93-6589-0206-928D-3426A4370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72CA2F-EBBB-6559-5AD1-10FF9B4222C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9614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247A1FF-37C1-0766-0D37-BE1DFB384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Features Of Programs Achieving Desired Outcomes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8A051F-CD65-255E-233C-CE0245D0F06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6473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501A6EB-0B2B-530D-3096-75F2F8E8F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EE427A-3B3B-C86E-C2AC-CAB54BCFBCD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3620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59EB027-BF0C-FCC9-05F7-F39D7F8FE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Takeaways &amp; Implications For Health Plans</a:t>
            </a:r>
            <a:r>
              <a:rPr lang="en-US" baseline="30000"/>
              <a:t>62,63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FA3930-33DD-FCAD-8ED4-CED4E3D391D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2880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21929E0-82C6-6DA2-69CE-3C007C465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Actionable Recommendations For Health Plans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9C24C2-8A7A-0FF8-52B5-782B5EBD40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3454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ADE5F02-10FE-69F2-5A44-080C8A51B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Definitions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AD4EBE-52F1-6E2A-BF6D-E723EBBB800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8394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4879695-80A4-E871-3C7A-75EED1221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4A485F-05F8-AB67-789A-DAD96862056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8035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45DBE85-5D31-7CFC-E7AD-3F30C3F63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E28353-321A-7CAD-C8B5-CE5C644F6A2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6794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04AFBFE-8B4C-053A-A8E0-038F1F4CC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DDA778-8CC3-4B3E-108B-EF255C9729C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9161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9D7FB6C-9F65-7F7A-9182-A406E4B62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BC3BB4-F6D8-5DDC-0261-28B285DEA4D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9314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676A37E-84CF-9F0C-2064-6DE47A1E5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F10F9D-4201-896F-5468-36ABEC04552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8066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116E10E-1FB2-A722-5814-AB075EE40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9E28D9-087B-F134-5A45-EE82B2DE460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4697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3B026F9-FCF4-01A7-21FE-311D0BA0B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950D2C-52BF-1B49-568E-8CE5B9C0405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7787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60B0B5A-AC80-C59D-E651-10BF5B592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8C9697-5E69-4CFC-F544-EA783FCA5A7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1240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21FFDCC-12D5-D880-9F54-68D50BEAC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9F76C3-4283-3E40-C325-0AE1B665E67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840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08B4EB6-8BCB-ED9F-8F50-86D849F73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122CEE-5E20-8DD2-68BA-5A257278003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1146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573093D-D2E1-282B-3510-B73526FDC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b="0">
                <a:ln/>
                <a:ea typeface="Roboto" panose="02000000000000000000" pitchFamily="2" charset="0"/>
                <a:cs typeface="Roboto" panose="02000000000000000000" pitchFamily="2" charset="0"/>
              </a:rPr>
              <a:t>Percentage of Population Who Are Justice-Involved Consumers</a:t>
            </a:r>
            <a:r>
              <a:rPr lang="en-US" b="0" baseline="30000">
                <a:ln/>
                <a:ea typeface="Roboto" panose="02000000000000000000" pitchFamily="2" charset="0"/>
                <a:cs typeface="Roboto" panose="02000000000000000000" pitchFamily="2" charset="0"/>
              </a:rPr>
              <a:t>3-5</a:t>
            </a:r>
            <a:endParaRPr lang="en-US" b="0" dirty="0">
              <a:ln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9A0FDC-2926-4EC0-A71B-8BC4BABFD73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0317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7C4B4F9-3D05-E1AD-A8FD-EEF1099B3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Justice-Involved Consumers Behavioral Healthcare Coverage</a:t>
            </a:r>
            <a:r>
              <a:rPr lang="en-US" baseline="30000"/>
              <a:t>4,6,7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8D26D5-F144-288C-D108-193B7590F6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8953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EC12D54-2474-D3B9-90C4-C7FC157AC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B88EA5-1ED7-87E4-B5C3-033607A289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3944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6E9B861-3AE0-F6D2-A130-8E6F0AA5F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Segoe UI"/>
              </a:rPr>
              <a:t>Overview: Justice-Involved Consumers By Behavioral Health/Cognitive Disorder</a:t>
            </a:r>
            <a:r>
              <a:rPr lang="en-US" baseline="30000">
                <a:cs typeface="Segoe UI"/>
              </a:rPr>
              <a:t>8-14</a:t>
            </a:r>
            <a:endParaRPr lang="en-US" dirty="0">
              <a:cs typeface="Segoe U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0081E3-6504-9434-7497-BEDC35E98E3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8226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</Words>
  <Application>Microsoft Office PowerPoint</Application>
  <PresentationFormat>Widescreen</PresentationFormat>
  <Paragraphs>12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Aptos</vt:lpstr>
      <vt:lpstr>Aptos Display</vt:lpstr>
      <vt:lpstr>Arial</vt:lpstr>
      <vt:lpstr>Roboto</vt:lpstr>
      <vt:lpstr>Segoe UI</vt:lpstr>
      <vt:lpstr>Office Theme</vt:lpstr>
      <vt:lpstr>PowerPoint Presentation</vt:lpstr>
      <vt:lpstr>Health Plans Can Use These Insights To:</vt:lpstr>
      <vt:lpstr>PowerPoint Presentation</vt:lpstr>
      <vt:lpstr>PowerPoint Presentation</vt:lpstr>
      <vt:lpstr>PowerPoint Presentation</vt:lpstr>
      <vt:lpstr>Percentage of Population Who Are Justice-Involved Consumers3-5</vt:lpstr>
      <vt:lpstr>Justice-Involved Consumers Behavioral Healthcare Coverage4,6,7</vt:lpstr>
      <vt:lpstr>PowerPoint Presentation</vt:lpstr>
      <vt:lpstr>Overview: Justice-Involved Consumers By Behavioral Health/Cognitive Disorder8-14</vt:lpstr>
      <vt:lpstr>Mental Health &amp; Serious Mental Illness (SMI)15,16</vt:lpstr>
      <vt:lpstr>Substance Use Disorders (SUD)17-23</vt:lpstr>
      <vt:lpstr>Treatment Rates: Justice-Involved Consumers By Behavioral Health/SUD/Cognitive Disorder9,24,25</vt:lpstr>
      <vt:lpstr>PowerPoint Presentation</vt:lpstr>
      <vt:lpstr>PowerPoint Presentation</vt:lpstr>
      <vt:lpstr>PowerPoint Presentation</vt:lpstr>
      <vt:lpstr>Reentry Section 1115 Demonstrations &amp; Reincarceration Rates26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Features Of Programs Achieving Desired Outcomes</vt:lpstr>
      <vt:lpstr>PowerPoint Presentation</vt:lpstr>
      <vt:lpstr>Key Takeaways &amp; Implications For Health Plans62,63</vt:lpstr>
      <vt:lpstr>Actionable Recommendations For Health Plans</vt:lpstr>
      <vt:lpstr>Definitions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Murray Beachtel, Senior Associate, OPEN MINDS</dc:creator>
  <cp:lastModifiedBy>Murray Beachtel, Senior Associate, OPEN MINDS</cp:lastModifiedBy>
  <cp:revision>1</cp:revision>
  <dcterms:created xsi:type="dcterms:W3CDTF">2026-01-31T00:04:11Z</dcterms:created>
  <dcterms:modified xsi:type="dcterms:W3CDTF">2026-01-31T00:04:11Z</dcterms:modified>
</cp:coreProperties>
</file>