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62B1-2789-F6D6-A578-1D6AB208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D184D-D117-592C-2CDB-0C821AFC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D083-715A-43FE-920D-FC3685CADFE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2B9BB-31B4-AD60-0EEB-C68085CB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701BD-EFFB-1632-1F1D-A09E318A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AE20-4BB0-4A53-BC36-44EFBBB4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48A12-D034-A2AF-431B-82EFA77C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4EBB-2C7A-FDB6-18A4-C5C17570A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CC25-7BAA-FCF3-DA99-41BD7C442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76D083-715A-43FE-920D-FC3685CADFE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2CB0-E10C-4654-4B7D-1A1E2BF8A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D61A6-6483-950B-92B2-CB3022AAD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9AE20-4BB0-4A53-BC36-44EFBBB4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DA702-EA48-F9CF-79CC-1E8DF167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D52D3-5FBB-39FE-3D54-214812245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B9AB0-AEAB-B5E5-58A2-DE56523F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37841-DD0B-0E3C-46B7-FB94519CE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8583B-4E52-3320-C02A-D665DED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B7DAD-F9E5-32CD-EDA8-923AACCAF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960DFD-C600-0913-0E5D-576DD6D0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2.a. Health Plan Strategies Encouraging Use Of Measurement-Based Care (MBC), 2026</a:t>
            </a:r>
            <a:r>
              <a:rPr lang="en-US" baseline="30000"/>
              <a:t>1,7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0EAD1-87FE-EDAC-1A11-BF1EE1717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FDDE7A-935D-0174-8371-13985710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2.b. Health Plan Strategies Encouraging Use Of Measurement-Based Care (MBC), Percent By Plan Type, 2026</a:t>
            </a:r>
            <a:r>
              <a:rPr lang="en-US" baseline="30000"/>
              <a:t>1,8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5953E-D699-6949-83B3-DB5394058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5203A1-91EF-EA17-7460-F34099B6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2.c. Percent Of Payers Offering Performance-Based Bonuses For Behavioral Health Provider Network Members &amp; How They Are Measured, 2026</a:t>
            </a:r>
            <a:r>
              <a:rPr lang="en-US" baseline="30000"/>
              <a:t>1,9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E56CD-BFA1-A1DF-160D-71C5F563C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2DC89C-ABB8-3A7A-221E-9474944A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2.d. Percent Of Measures Implemented By All Health Plans For Calculating Performance-Based Bonuses, 2026</a:t>
            </a:r>
            <a:r>
              <a:rPr lang="en-US" baseline="30000"/>
              <a:t>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666B7-140B-AF8D-3638-6D2315BB6A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EF679-0604-DE6C-F106-89DAC9AD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2.e. Health Plan Use Of Artificial Intelligence In Assessment, Treatment Planning, &amp; Prior Authorization, 2026</a:t>
            </a:r>
            <a:r>
              <a:rPr lang="en-US" baseline="30000"/>
              <a:t>1,10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198C7-9307-EDD1-61A6-D00AEA411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F9613-0308-C460-2E81-E2A3D297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98A54-B256-D883-F57E-E16856306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6E0F7-4E66-A9C1-1BA3-A8D70771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BAC2-9141-03A2-2BC0-2C7D93A51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7B4B1-CF92-F3E8-A4C8-56EC3AE4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3.a. Health Plan Ranking Of Challenge In Managing Total Cost Of Care For Members With Behavioral Health Conditions, 2026</a:t>
            </a:r>
            <a:r>
              <a:rPr lang="en-US" baseline="30000"/>
              <a:t>1,11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839A1-6816-2E11-FF92-CBB293BDD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BB14C-3B10-DB00-53DF-3EBBAB7A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About This Guidebook – Methodology</a:t>
            </a:r>
            <a:r>
              <a:rPr lang="en-US" sz="2900" baseline="30000"/>
              <a:t>1,2</a:t>
            </a:r>
            <a:r>
              <a:rPr lang="en-US" sz="2900"/>
              <a:t> </a:t>
            </a:r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F81E6-C625-2B2C-A651-15138D9B3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4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B7D47-C79C-A8B0-698E-0F7AB5B2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3.b. Health Plans With Carve-Out Models For Behavioral Health Management, Percent By Payer, 2026</a:t>
            </a:r>
            <a:r>
              <a:rPr lang="en-US" baseline="30000"/>
              <a:t>1,12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683D8-79C9-2194-5FEE-844FE32FD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538ED-F262-362B-25D8-F18FB7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3.c. Health Plans Covering Collaborative Care Models With Fee-For-Service Reimbursement, Percent By Payer, 2026</a:t>
            </a:r>
            <a:r>
              <a:rPr lang="en-US" baseline="30000"/>
              <a:t>1,13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D33EC-748D-4C8C-E748-01AC67356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125079-CEC0-F93F-CC83-A5D17CEF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3.d. Health Plans With Capitated Behavioral Health Medical Homes Models, Percent By Payer, 2026</a:t>
            </a:r>
            <a:r>
              <a:rPr lang="en-US" baseline="30000"/>
              <a:t>1,14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A741C-2012-763D-AF3A-9A63C8B6F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8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5406C-F79B-BBF8-F7C9-92645A3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3.e. Health Plans With Capitated Behaviorally-Led Primary Care Models, Percent By Payer, 2026</a:t>
            </a:r>
            <a:r>
              <a:rPr lang="en-US" baseline="30000"/>
              <a:t>1,15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1DCEB-3920-FD3E-E9CA-78457661A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39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FB9C6A-5C39-A1A8-4179-0D130C16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3EADF-CB4C-E79D-C029-2CEFED814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36E9E-8A28-E0FA-6790-2C002C18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Conclusion</a:t>
            </a:r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25373-D6FF-5A28-2E49-7E9E51F91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FA027-82F7-7E4F-E1CB-8D4D51A6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References</a:t>
            </a:r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3201C-0267-2AA5-41BB-FDC8F0AC7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3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083AD-51FE-3319-30C9-AF72EEF2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References (Continued)</a:t>
            </a:r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F6055-D106-3BF6-E49B-B1190B520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D0C0B8-2731-B818-3FD6-7506CA12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CE688-E366-E4C5-B7A0-E38E85E1B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14CE1-EF93-FEE3-229F-C2AAF6AD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830C3-CEBB-5252-3C00-411E281D5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0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3200E-04EB-5F83-1AD9-D0E7033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13C44-2A72-6396-15F4-EC0C26077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B5F5B-704E-E60E-D4E3-76ED695F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1.a. Health Plans Offering Member Access To Virtual-Only Specialty Behavioral Health Providers Networks, Percent By Payer, 2026</a:t>
            </a:r>
            <a:r>
              <a:rPr lang="en-US" baseline="30000"/>
              <a:t>1,3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2A575-F9BC-E9B0-DBA4-857B75BF2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2E0724-CA4B-78E9-DF06-ACE67311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1.b. Health Plans Covering Mental Health Peer &amp; Peer Support Services, Percent By Payer, 2026</a:t>
            </a:r>
            <a:r>
              <a:rPr lang="en-US" baseline="30000"/>
              <a:t>1,4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60572-5D6E-8F0F-9E9B-3C400AD63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78994E-A42C-63AA-15BB-6E299215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1.c. Health Plans Covering Behavioral Health Crisis Services, Percent By Payer, 2026</a:t>
            </a:r>
            <a:r>
              <a:rPr lang="en-US" baseline="30000"/>
              <a:t>1,5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05098-82EA-807A-45A7-194C21815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3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2A25D-490B-2F25-6048-3BB8E03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1.d. Percent Of Payers Reimbursing For Prescription Digital Solutions For Mental Health, By Payer, 2026</a:t>
            </a:r>
            <a:r>
              <a:rPr lang="en-US" baseline="30000"/>
              <a:t>1,6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9B26D-B12A-1E96-87FA-6D4CA9B09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B2759-E1AC-BCBD-4202-7029A52E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1.e. Percent Of Payers Planning For Reimbursement For Prescription Digital Solutions For Mental Health , By Payer, 2026</a:t>
            </a:r>
            <a:r>
              <a:rPr lang="en-US" baseline="30000"/>
              <a:t>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8669D-FA5E-383E-1D91-451ADCD3A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4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About This Guidebook – Methodology1,2 </vt:lpstr>
      <vt:lpstr>PowerPoint Presentation</vt:lpstr>
      <vt:lpstr>PowerPoint Presentation</vt:lpstr>
      <vt:lpstr>1.a. Health Plans Offering Member Access To Virtual-Only Specialty Behavioral Health Providers Networks, Percent By Payer, 20261,3</vt:lpstr>
      <vt:lpstr>1.b. Health Plans Covering Mental Health Peer &amp; Peer Support Services, Percent By Payer, 20261,4</vt:lpstr>
      <vt:lpstr>1.c. Health Plans Covering Behavioral Health Crisis Services, Percent By Payer, 20261,5</vt:lpstr>
      <vt:lpstr>1.d. Percent Of Payers Reimbursing For Prescription Digital Solutions For Mental Health, By Payer, 20261,6</vt:lpstr>
      <vt:lpstr>1.e. Percent Of Payers Planning For Reimbursement For Prescription Digital Solutions For Mental Health , By Payer, 20261</vt:lpstr>
      <vt:lpstr>PowerPoint Presentation</vt:lpstr>
      <vt:lpstr>PowerPoint Presentation</vt:lpstr>
      <vt:lpstr>2.a. Health Plan Strategies Encouraging Use Of Measurement-Based Care (MBC), 20261,7</vt:lpstr>
      <vt:lpstr>2.b. Health Plan Strategies Encouraging Use Of Measurement-Based Care (MBC), Percent By Plan Type, 20261,8</vt:lpstr>
      <vt:lpstr>2.c. Percent Of Payers Offering Performance-Based Bonuses For Behavioral Health Provider Network Members &amp; How They Are Measured, 20261,9</vt:lpstr>
      <vt:lpstr>2.d. Percent Of Measures Implemented By All Health Plans For Calculating Performance-Based Bonuses, 20261</vt:lpstr>
      <vt:lpstr>2.e. Health Plan Use Of Artificial Intelligence In Assessment, Treatment Planning, &amp; Prior Authorization, 20261,10</vt:lpstr>
      <vt:lpstr>PowerPoint Presentation</vt:lpstr>
      <vt:lpstr>PowerPoint Presentation</vt:lpstr>
      <vt:lpstr>3.a. Health Plan Ranking Of Challenge In Managing Total Cost Of Care For Members With Behavioral Health Conditions, 20261,11</vt:lpstr>
      <vt:lpstr>3.b. Health Plans With Carve-Out Models For Behavioral Health Management, Percent By Payer, 20261,12</vt:lpstr>
      <vt:lpstr>3.c. Health Plans Covering Collaborative Care Models With Fee-For-Service Reimbursement, Percent By Payer, 20261,13 </vt:lpstr>
      <vt:lpstr>3.d. Health Plans With Capitated Behavioral Health Medical Homes Models, Percent By Payer, 20261,14</vt:lpstr>
      <vt:lpstr>3.e. Health Plans With Capitated Behaviorally-Led Primary Care Models, Percent By Payer, 20261,15</vt:lpstr>
      <vt:lpstr>PowerPoint Presentation</vt:lpstr>
      <vt:lpstr>Conclusion</vt:lpstr>
      <vt:lpstr>References</vt:lpstr>
      <vt:lpstr>References (Continued)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Murray Beachtel, Senior Associate, OPEN MINDS</dc:creator>
  <cp:lastModifiedBy>Murray Beachtel, Senior Associate, OPEN MINDS</cp:lastModifiedBy>
  <cp:revision>1</cp:revision>
  <dcterms:created xsi:type="dcterms:W3CDTF">2026-05-19T21:39:13Z</dcterms:created>
  <dcterms:modified xsi:type="dcterms:W3CDTF">2026-05-19T21:39:13Z</dcterms:modified>
</cp:coreProperties>
</file>