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04" r:id="rId4"/>
  </p:sldMasterIdLst>
  <p:notesMasterIdLst>
    <p:notesMasterId r:id="rId56"/>
  </p:notesMasterIdLst>
  <p:handoutMasterIdLst>
    <p:handoutMasterId r:id="rId57"/>
  </p:handoutMasterIdLst>
  <p:sldIdLst>
    <p:sldId id="6201" r:id="rId5"/>
    <p:sldId id="6373" r:id="rId6"/>
    <p:sldId id="6352" r:id="rId7"/>
    <p:sldId id="6335" r:id="rId8"/>
    <p:sldId id="6199" r:id="rId9"/>
    <p:sldId id="6362" r:id="rId10"/>
    <p:sldId id="6374" r:id="rId11"/>
    <p:sldId id="6323" r:id="rId12"/>
    <p:sldId id="6210" r:id="rId13"/>
    <p:sldId id="6205" r:id="rId14"/>
    <p:sldId id="6211" r:id="rId15"/>
    <p:sldId id="6261" r:id="rId16"/>
    <p:sldId id="6308" r:id="rId17"/>
    <p:sldId id="6251" r:id="rId18"/>
    <p:sldId id="6336" r:id="rId19"/>
    <p:sldId id="6345" r:id="rId20"/>
    <p:sldId id="6363" r:id="rId21"/>
    <p:sldId id="6364" r:id="rId22"/>
    <p:sldId id="6365" r:id="rId23"/>
    <p:sldId id="6366" r:id="rId24"/>
    <p:sldId id="6253" r:id="rId25"/>
    <p:sldId id="6285" r:id="rId26"/>
    <p:sldId id="6301" r:id="rId27"/>
    <p:sldId id="6343" r:id="rId28"/>
    <p:sldId id="6293" r:id="rId29"/>
    <p:sldId id="6206" r:id="rId30"/>
    <p:sldId id="6295" r:id="rId31"/>
    <p:sldId id="6355" r:id="rId32"/>
    <p:sldId id="6342" r:id="rId33"/>
    <p:sldId id="6317" r:id="rId34"/>
    <p:sldId id="6294" r:id="rId35"/>
    <p:sldId id="6348" r:id="rId36"/>
    <p:sldId id="6262" r:id="rId37"/>
    <p:sldId id="6319" r:id="rId38"/>
    <p:sldId id="6288" r:id="rId39"/>
    <p:sldId id="6349" r:id="rId40"/>
    <p:sldId id="6350" r:id="rId41"/>
    <p:sldId id="6361" r:id="rId42"/>
    <p:sldId id="6356" r:id="rId43"/>
    <p:sldId id="6357" r:id="rId44"/>
    <p:sldId id="6358" r:id="rId45"/>
    <p:sldId id="6359" r:id="rId46"/>
    <p:sldId id="6360" r:id="rId47"/>
    <p:sldId id="6219" r:id="rId48"/>
    <p:sldId id="6367" r:id="rId49"/>
    <p:sldId id="6368" r:id="rId50"/>
    <p:sldId id="6369" r:id="rId51"/>
    <p:sldId id="6370" r:id="rId52"/>
    <p:sldId id="6371" r:id="rId53"/>
    <p:sldId id="6372" r:id="rId54"/>
    <p:sldId id="6316" r:id="rId55"/>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1E786E-0787-4829-AF8D-66A31FDA8085}">
          <p14:sldIdLst>
            <p14:sldId id="6201"/>
            <p14:sldId id="6373"/>
            <p14:sldId id="6352"/>
            <p14:sldId id="6335"/>
            <p14:sldId id="6199"/>
            <p14:sldId id="6362"/>
            <p14:sldId id="6374"/>
            <p14:sldId id="6323"/>
          </p14:sldIdLst>
        </p14:section>
        <p14:section name="Section 1" id="{2610F35A-11C0-4A28-8E01-461FA7EFCC32}">
          <p14:sldIdLst>
            <p14:sldId id="6210"/>
            <p14:sldId id="6205"/>
            <p14:sldId id="6211"/>
            <p14:sldId id="6261"/>
            <p14:sldId id="6308"/>
          </p14:sldIdLst>
        </p14:section>
        <p14:section name="Section 2" id="{D8129029-64C2-477F-961A-639F5740FE66}">
          <p14:sldIdLst>
            <p14:sldId id="6251"/>
            <p14:sldId id="6336"/>
            <p14:sldId id="6345"/>
            <p14:sldId id="6363"/>
            <p14:sldId id="6364"/>
            <p14:sldId id="6365"/>
            <p14:sldId id="6366"/>
            <p14:sldId id="6253"/>
          </p14:sldIdLst>
        </p14:section>
        <p14:section name="Section 3" id="{E3547C8E-D027-4449-BDB8-DB39883D403A}">
          <p14:sldIdLst>
            <p14:sldId id="6285"/>
            <p14:sldId id="6301"/>
            <p14:sldId id="6343"/>
            <p14:sldId id="6293"/>
            <p14:sldId id="6206"/>
            <p14:sldId id="6295"/>
            <p14:sldId id="6355"/>
            <p14:sldId id="6342"/>
            <p14:sldId id="6317"/>
            <p14:sldId id="6294"/>
            <p14:sldId id="6348"/>
            <p14:sldId id="6262"/>
            <p14:sldId id="6319"/>
          </p14:sldIdLst>
        </p14:section>
        <p14:section name="Section 4" id="{F5E9640C-D665-46EB-98BA-5464845CE5AB}">
          <p14:sldIdLst>
            <p14:sldId id="6288"/>
            <p14:sldId id="6349"/>
            <p14:sldId id="6350"/>
            <p14:sldId id="6361"/>
            <p14:sldId id="6356"/>
            <p14:sldId id="6357"/>
            <p14:sldId id="6358"/>
            <p14:sldId id="6359"/>
            <p14:sldId id="6360"/>
            <p14:sldId id="6219"/>
            <p14:sldId id="6367"/>
            <p14:sldId id="6368"/>
            <p14:sldId id="6369"/>
            <p14:sldId id="6370"/>
            <p14:sldId id="6371"/>
            <p14:sldId id="6372"/>
            <p14:sldId id="631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D3FE21-6F57-D702-20C3-4F9994522032}" name="Ansari-CW, Sanaa 71596" initials="SA" userId="S::Sanaa.Ansari-CW@otsuka-us.com::cf6303f0-77f1-4698-bdde-435495382fac" providerId="AD"/>
  <p188:author id="{98227922-1D45-AD79-C905-22F0A28FFFFE}" name="Casey Bell, Chief Operating Officer, OPEN MINDS" initials="CB" userId="S::cbell@openminds.com::23cd8f3d-c648-40b2-b302-f6d40fc3f3fb" providerId="AD"/>
  <p188:author id="{87BF6428-B9B5-4214-F2FD-58B45E1A4F8D}" name="Margaret Mays, Senior Associate, OPEN MINDS" initials="" userId="S::mmays@openminds.com::80adfd20-0c12-4ad3-aa31-9d9287cb0518" providerId="AD"/>
  <p188:author id="{145D1730-5337-81E9-E075-CE7516E086FB}" name="Murray Beachtel, Senior Associate, OPEN MINDS" initials="" userId="S::mbeachtel@openminds.com::d719d881-a3e1-4d78-8a3f-fd447a44622e" providerId="AD"/>
  <p188:author id="{F9F5B493-A422-01D3-64B2-425F746C6E01}" name="Nicole Garris, Executive Vice President, OPEN MINDS" initials="NGEVPOM" userId="S::ngarris@openminds.com::2f82ff51-8445-4344-b07d-b79c2454baaf" providerId="AD"/>
  <p188:author id="{95D7669B-BD87-A54F-D28E-6CFA580338B9}" name="Lauren Frantz, Executive Vice President, OPEN MINDS" initials="LFEVPOM" userId="S::lfrantz@openminds.com::480f6a57-a722-45fc-ab49-a719660cde02" providerId="AD"/>
  <p188:author id="{E6E022E7-DF42-4316-791E-8BA0A75984D2}" name="Rachel Steinmetz, Senior Associate, OPEN MINDS" initials="RM" userId="S::rsteinmetz@openminds.com::bd5de8db-1201-409f-94b5-1c43b010ad9d" providerId="AD"/>
  <p188:author id="{BF2107F5-61A4-A590-39E1-874B70F2CE65}" name="Erin Palmer, Senior Associate, OPEN MINDS" initials="EP" userId="S::epalmer@openminds.com::744b3228-3594-45c7-a5e6-87815f5409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ooke Clippinger" initials="BC" lastIdx="1" clrIdx="0">
    <p:extLst>
      <p:ext uri="{19B8F6BF-5375-455C-9EA6-DF929625EA0E}">
        <p15:presenceInfo xmlns:p15="http://schemas.microsoft.com/office/powerpoint/2012/main" userId="a898e5e4e3da765a" providerId="Windows Live"/>
      </p:ext>
    </p:extLst>
  </p:cmAuthor>
  <p:cmAuthor id="2" name="Ken Carr" initials="KC" lastIdx="34" clrIdx="1">
    <p:extLst>
      <p:ext uri="{19B8F6BF-5375-455C-9EA6-DF929625EA0E}">
        <p15:presenceInfo xmlns:p15="http://schemas.microsoft.com/office/powerpoint/2012/main" userId="86061c17a509d8c0" providerId="Windows Live"/>
      </p:ext>
    </p:extLst>
  </p:cmAuthor>
  <p:cmAuthor id="3" name="Ashly" initials="A" lastIdx="1" clrIdx="2">
    <p:extLst>
      <p:ext uri="{19B8F6BF-5375-455C-9EA6-DF929625EA0E}">
        <p15:presenceInfo xmlns:p15="http://schemas.microsoft.com/office/powerpoint/2012/main" userId="ab87d66793fc84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8E9"/>
    <a:srgbClr val="CCCDD0"/>
    <a:srgbClr val="436A93"/>
    <a:srgbClr val="79A6DD"/>
    <a:srgbClr val="E6EAEE"/>
    <a:srgbClr val="AB62BA"/>
    <a:srgbClr val="5588D8"/>
    <a:srgbClr val="821719"/>
    <a:srgbClr val="C1F7F6"/>
    <a:srgbClr val="25687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c:v>
                </c:pt>
              </c:strCache>
            </c:strRef>
          </c:tx>
          <c:spPr>
            <a:solidFill>
              <a:schemeClr val="tx1"/>
            </a:solidFill>
            <a:ln>
              <a:noFill/>
            </a:ln>
            <a:effectLst/>
          </c:spPr>
          <c:invertIfNegative val="0"/>
          <c:dLbls>
            <c:dLbl>
              <c:idx val="0"/>
              <c:tx>
                <c:rich>
                  <a:bodyPr/>
                  <a:lstStyle/>
                  <a:p>
                    <a:fld id="{02E052AE-5C88-474A-8798-02B3BFFCE986}"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1A4-46E4-8241-3FFF76D88C1D}"/>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Sheet1!$B$2:$B$3</c:f>
              <c:numCache>
                <c:formatCode>_(* #,##0.0_);_(* \(#,##0.0\);_(* "-"??_);_(@_)</c:formatCode>
                <c:ptCount val="2"/>
                <c:pt idx="0">
                  <c:v>43.4</c:v>
                </c:pt>
                <c:pt idx="1">
                  <c:v>9.8000000000000007</c:v>
                </c:pt>
              </c:numCache>
            </c:numRef>
          </c:val>
          <c:extLst>
            <c:ext xmlns:c16="http://schemas.microsoft.com/office/drawing/2014/chart" uri="{C3380CC4-5D6E-409C-BE32-E72D297353CC}">
              <c16:uniqueId val="{00000000-81E2-448D-994C-BF6D15432AE8}"/>
            </c:ext>
          </c:extLst>
        </c:ser>
        <c:ser>
          <c:idx val="1"/>
          <c:order val="1"/>
          <c:tx>
            <c:strRef>
              <c:f>Sheet1!$C$1</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Sheet1!$C$2:$C$3</c:f>
              <c:numCache>
                <c:formatCode>_(* #,##0.0_);_(* \(#,##0.0\);_(* "-"??_);_(@_)</c:formatCode>
                <c:ptCount val="2"/>
                <c:pt idx="0">
                  <c:v>52.9</c:v>
                </c:pt>
                <c:pt idx="1">
                  <c:v>14.2</c:v>
                </c:pt>
              </c:numCache>
            </c:numRef>
          </c:val>
          <c:extLst>
            <c:ext xmlns:c16="http://schemas.microsoft.com/office/drawing/2014/chart" uri="{C3380CC4-5D6E-409C-BE32-E72D297353CC}">
              <c16:uniqueId val="{00000001-81E2-448D-994C-BF6D15432AE8}"/>
            </c:ext>
          </c:extLst>
        </c:ser>
        <c:ser>
          <c:idx val="2"/>
          <c:order val="2"/>
          <c:tx>
            <c:strRef>
              <c:f>Sheet1!$D$1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Sheet1!$D$2:$D$3</c:f>
              <c:numCache>
                <c:formatCode>_(* #,##0.0_);_(* \(#,##0.0\);_(* "-"??_);_(@_)</c:formatCode>
                <c:ptCount val="2"/>
                <c:pt idx="0">
                  <c:v>61.5</c:v>
                </c:pt>
                <c:pt idx="1">
                  <c:v>14.6</c:v>
                </c:pt>
              </c:numCache>
            </c:numRef>
          </c:val>
          <c:extLst>
            <c:ext xmlns:c16="http://schemas.microsoft.com/office/drawing/2014/chart" uri="{C3380CC4-5D6E-409C-BE32-E72D297353CC}">
              <c16:uniqueId val="{00000002-81E2-448D-994C-BF6D15432AE8}"/>
            </c:ext>
          </c:extLst>
        </c:ser>
        <c:dLbls>
          <c:dLblPos val="outEnd"/>
          <c:showLegendKey val="0"/>
          <c:showVal val="1"/>
          <c:showCatName val="0"/>
          <c:showSerName val="0"/>
          <c:showPercent val="0"/>
          <c:showBubbleSize val="0"/>
        </c:dLbls>
        <c:gapWidth val="150"/>
        <c:axId val="1396142175"/>
        <c:axId val="1396142655"/>
      </c:barChart>
      <c:catAx>
        <c:axId val="139614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655"/>
        <c:crosses val="autoZero"/>
        <c:auto val="1"/>
        <c:lblAlgn val="ctr"/>
        <c:lblOffset val="100"/>
        <c:noMultiLvlLbl val="0"/>
      </c:catAx>
      <c:valAx>
        <c:axId val="1396142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Millions of Lives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Spending</c:v>
                </c:pt>
              </c:strCache>
            </c:strRef>
          </c:tx>
          <c:spPr>
            <a:ln w="28575" cap="rnd">
              <a:solidFill>
                <a:schemeClr val="tx1"/>
              </a:solidFill>
              <a:round/>
            </a:ln>
            <a:effectLst/>
          </c:spPr>
          <c:marker>
            <c:symbol val="none"/>
          </c:marker>
          <c:dLbls>
            <c:dLbl>
              <c:idx val="0"/>
              <c:layout>
                <c:manualLayout>
                  <c:x val="-4.5953695502478548E-2"/>
                  <c:y val="-7.03247475421504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5E-435E-9FD7-0A8B7FCEF6F6}"/>
                </c:ext>
              </c:extLst>
            </c:dLbl>
            <c:dLbl>
              <c:idx val="2"/>
              <c:layout>
                <c:manualLayout>
                  <c:x val="-5.03002180790698E-2"/>
                  <c:y val="-9.0098758841585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5E-435E-9FD7-0A8B7FCEF6F6}"/>
                </c:ext>
              </c:extLst>
            </c:dLbl>
            <c:dLbl>
              <c:idx val="5"/>
              <c:layout>
                <c:manualLayout>
                  <c:x val="-2.4221082619522525E-2"/>
                  <c:y val="-0.1098727701410205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5E-435E-9FD7-0A8B7FCEF6F6}"/>
                </c:ext>
              </c:extLst>
            </c:dLbl>
            <c:dLbl>
              <c:idx val="7"/>
              <c:layout>
                <c:manualLayout>
                  <c:x val="-5.0300218079069856E-2"/>
                  <c:y val="-0.11269762889808266"/>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5E-435E-9FD7-0A8B7FCEF6F6}"/>
                </c:ext>
              </c:extLst>
            </c:dLbl>
            <c:dLbl>
              <c:idx val="8"/>
              <c:layout>
                <c:manualLayout>
                  <c:x val="-7.6379353538616968E-2"/>
                  <c:y val="-9.29236175986476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5E-435E-9FD7-0A8B7FCEF6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_("$"* #,##0_);_("$"* \(#,##0\);_("$"* "-"??_);_(@_)</c:formatCode>
                <c:ptCount val="10"/>
                <c:pt idx="0">
                  <c:v>305.1486646744948</c:v>
                </c:pt>
                <c:pt idx="1">
                  <c:v>314.26479341310068</c:v>
                </c:pt>
                <c:pt idx="2">
                  <c:v>315.54721412859556</c:v>
                </c:pt>
                <c:pt idx="3">
                  <c:v>324.6082048115706</c:v>
                </c:pt>
                <c:pt idx="4">
                  <c:v>329.98905139721961</c:v>
                </c:pt>
                <c:pt idx="5">
                  <c:v>299.68052656911954</c:v>
                </c:pt>
                <c:pt idx="6">
                  <c:v>297.67949409288815</c:v>
                </c:pt>
                <c:pt idx="7">
                  <c:v>283.61488229031505</c:v>
                </c:pt>
                <c:pt idx="8">
                  <c:v>306.9902717802662</c:v>
                </c:pt>
                <c:pt idx="9">
                  <c:v>331.37460883116881</c:v>
                </c:pt>
              </c:numCache>
            </c:numRef>
          </c:val>
          <c:smooth val="0"/>
          <c:extLst>
            <c:ext xmlns:c16="http://schemas.microsoft.com/office/drawing/2014/chart" uri="{C3380CC4-5D6E-409C-BE32-E72D297353CC}">
              <c16:uniqueId val="{00000001-535E-435E-9FD7-0A8B7FCEF6F6}"/>
            </c:ext>
          </c:extLst>
        </c:ser>
        <c:dLbls>
          <c:dLblPos val="t"/>
          <c:showLegendKey val="0"/>
          <c:showVal val="1"/>
          <c:showCatName val="0"/>
          <c:showSerName val="0"/>
          <c:showPercent val="0"/>
          <c:showBubbleSize val="0"/>
        </c:dLbls>
        <c:smooth val="0"/>
        <c:axId val="1474586783"/>
        <c:axId val="1474577663"/>
      </c:lineChart>
      <c:catAx>
        <c:axId val="147458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77663"/>
        <c:crosses val="autoZero"/>
        <c:auto val="1"/>
        <c:lblAlgn val="ctr"/>
        <c:lblOffset val="100"/>
        <c:noMultiLvlLbl val="0"/>
      </c:catAx>
      <c:valAx>
        <c:axId val="1474577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Per Member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8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02617035130631"/>
          <c:y val="3.4421015169713957E-2"/>
          <c:w val="0.84858468451648794"/>
          <c:h val="0.88520218870946221"/>
        </c:manualLayout>
      </c:layout>
      <c:barChart>
        <c:barDir val="col"/>
        <c:grouping val="clustered"/>
        <c:varyColors val="0"/>
        <c:ser>
          <c:idx val="0"/>
          <c:order val="0"/>
          <c:tx>
            <c:strRef>
              <c:f>Sheet1!$B$1</c:f>
              <c:strCache>
                <c:ptCount val="1"/>
                <c:pt idx="0">
                  <c:v>Chronic Conditions In Youth (Under 18)</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BH Comorbidity</c:v>
                </c:pt>
                <c:pt idx="1">
                  <c:v>With BH Comorbidity</c:v>
                </c:pt>
              </c:strCache>
            </c:strRef>
          </c:cat>
          <c:val>
            <c:numRef>
              <c:f>Sheet1!$B$2:$B$3</c:f>
              <c:numCache>
                <c:formatCode>_("$"* #,##0_);_("$"* \(#,##0\);_("$"* "-"??_);_(@_)</c:formatCode>
                <c:ptCount val="2"/>
                <c:pt idx="0">
                  <c:v>3619</c:v>
                </c:pt>
                <c:pt idx="1">
                  <c:v>6494</c:v>
                </c:pt>
              </c:numCache>
            </c:numRef>
          </c:val>
          <c:extLst>
            <c:ext xmlns:c16="http://schemas.microsoft.com/office/drawing/2014/chart" uri="{C3380CC4-5D6E-409C-BE32-E72D297353CC}">
              <c16:uniqueId val="{00000000-EC78-44CE-A5F3-477EEF30FDE8}"/>
            </c:ext>
          </c:extLst>
        </c:ser>
        <c:ser>
          <c:idx val="1"/>
          <c:order val="1"/>
          <c:tx>
            <c:strRef>
              <c:f>Sheet1!$C$1</c:f>
              <c:strCache>
                <c:ptCount val="1"/>
                <c:pt idx="0">
                  <c:v>Chronic Conditions In Adults (18-64)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BH Comorbidity</c:v>
                </c:pt>
                <c:pt idx="1">
                  <c:v>With BH Comorbidity</c:v>
                </c:pt>
              </c:strCache>
            </c:strRef>
          </c:cat>
          <c:val>
            <c:numRef>
              <c:f>Sheet1!$C$2:$C$3</c:f>
              <c:numCache>
                <c:formatCode>_("$"* #,##0_);_("$"* \(#,##0\);_("$"* "-"??_);_(@_)</c:formatCode>
                <c:ptCount val="2"/>
                <c:pt idx="0">
                  <c:v>9067</c:v>
                </c:pt>
                <c:pt idx="1">
                  <c:v>17585</c:v>
                </c:pt>
              </c:numCache>
            </c:numRef>
          </c:val>
          <c:extLst>
            <c:ext xmlns:c16="http://schemas.microsoft.com/office/drawing/2014/chart" uri="{C3380CC4-5D6E-409C-BE32-E72D297353CC}">
              <c16:uniqueId val="{00000000-513C-4270-9519-850D6E27CC5D}"/>
            </c:ext>
          </c:extLst>
        </c:ser>
        <c:ser>
          <c:idx val="2"/>
          <c:order val="2"/>
          <c:tx>
            <c:strRef>
              <c:f>Sheet1!$D$1</c:f>
              <c:strCache>
                <c:ptCount val="1"/>
                <c:pt idx="0">
                  <c:v>Chronic Conditions In Older Adults (65+)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Without BH Comorbidity</c:v>
                </c:pt>
                <c:pt idx="1">
                  <c:v>With BH Comorbidity</c:v>
                </c:pt>
              </c:strCache>
            </c:strRef>
          </c:cat>
          <c:val>
            <c:numRef>
              <c:f>Sheet1!$D$2:$D$3</c:f>
              <c:numCache>
                <c:formatCode>_("$"* #,##0_);_("$"* \(#,##0\);_("$"* "-"??_);_(@_)</c:formatCode>
                <c:ptCount val="2"/>
                <c:pt idx="0">
                  <c:v>13379</c:v>
                </c:pt>
                <c:pt idx="1">
                  <c:v>36877</c:v>
                </c:pt>
              </c:numCache>
            </c:numRef>
          </c:val>
          <c:extLst>
            <c:ext xmlns:c16="http://schemas.microsoft.com/office/drawing/2014/chart" uri="{C3380CC4-5D6E-409C-BE32-E72D297353CC}">
              <c16:uniqueId val="{00000001-513C-4270-9519-850D6E27CC5D}"/>
            </c:ext>
          </c:extLst>
        </c:ser>
        <c:dLbls>
          <c:showLegendKey val="0"/>
          <c:showVal val="1"/>
          <c:showCatName val="0"/>
          <c:showSerName val="0"/>
          <c:showPercent val="0"/>
          <c:showBubbleSize val="0"/>
        </c:dLbls>
        <c:gapWidth val="150"/>
        <c:axId val="15732879"/>
        <c:axId val="15737679"/>
      </c:barChart>
      <c:catAx>
        <c:axId val="1573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737679"/>
        <c:crosses val="autoZero"/>
        <c:auto val="1"/>
        <c:lblAlgn val="ctr"/>
        <c:lblOffset val="100"/>
        <c:noMultiLvlLbl val="0"/>
      </c:catAx>
      <c:valAx>
        <c:axId val="15737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Dollars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732879"/>
        <c:crosses val="autoZero"/>
        <c:crossBetween val="between"/>
      </c:valAx>
      <c:spPr>
        <a:noFill/>
        <a:ln>
          <a:noFill/>
        </a:ln>
        <a:effectLst/>
      </c:spPr>
    </c:plotArea>
    <c:legend>
      <c:legendPos val="r"/>
      <c:layout>
        <c:manualLayout>
          <c:xMode val="edge"/>
          <c:yMode val="edge"/>
          <c:x val="0.1435267805207521"/>
          <c:y val="8.9436140397704533E-2"/>
          <c:w val="0.33258286856409486"/>
          <c:h val="0.171409982650473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Non-High-Cost Group - Without BH Diagnosis(es) (Bottom 90%)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Population, 2017</c:v>
                </c:pt>
                <c:pt idx="1">
                  <c:v>% of Total Healthcare Costs, 2017</c:v>
                </c:pt>
              </c:strCache>
            </c:strRef>
          </c:cat>
          <c:val>
            <c:numRef>
              <c:f>Sheet1!$B$2:$B$3</c:f>
              <c:numCache>
                <c:formatCode>0.0%</c:formatCode>
                <c:ptCount val="2"/>
                <c:pt idx="0">
                  <c:v>0.68400000000000005</c:v>
                </c:pt>
                <c:pt idx="1">
                  <c:v>0.17199999999999999</c:v>
                </c:pt>
              </c:numCache>
            </c:numRef>
          </c:val>
          <c:extLst>
            <c:ext xmlns:c16="http://schemas.microsoft.com/office/drawing/2014/chart" uri="{C3380CC4-5D6E-409C-BE32-E72D297353CC}">
              <c16:uniqueId val="{00000000-E7C7-4875-ABDB-E3A6DA21782F}"/>
            </c:ext>
          </c:extLst>
        </c:ser>
        <c:ser>
          <c:idx val="1"/>
          <c:order val="1"/>
          <c:tx>
            <c:strRef>
              <c:f>Sheet1!$C$1</c:f>
              <c:strCache>
                <c:ptCount val="1"/>
                <c:pt idx="0">
                  <c:v>Non-High-Cost Group - With BH Diagnosis(es) (Bottom 90%)</c:v>
                </c:pt>
              </c:strCache>
            </c:strRef>
          </c:tx>
          <c:spPr>
            <a:pattFill prst="ltDnDiag">
              <a:fgClr>
                <a:schemeClr val="accent2"/>
              </a:fgClr>
              <a:bgClr>
                <a:schemeClr val="bg1"/>
              </a:bgClr>
            </a:pattFill>
            <a:ln>
              <a:solidFill>
                <a:schemeClr val="accent2"/>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Population, 2017</c:v>
                </c:pt>
                <c:pt idx="1">
                  <c:v>% of Total Healthcare Costs, 2017</c:v>
                </c:pt>
              </c:strCache>
            </c:strRef>
          </c:cat>
          <c:val>
            <c:numRef>
              <c:f>Sheet1!$C$2:$C$3</c:f>
              <c:numCache>
                <c:formatCode>0.0%</c:formatCode>
                <c:ptCount val="2"/>
                <c:pt idx="0">
                  <c:v>0.216</c:v>
                </c:pt>
                <c:pt idx="1">
                  <c:v>0.127</c:v>
                </c:pt>
              </c:numCache>
            </c:numRef>
          </c:val>
          <c:extLst>
            <c:ext xmlns:c16="http://schemas.microsoft.com/office/drawing/2014/chart" uri="{C3380CC4-5D6E-409C-BE32-E72D297353CC}">
              <c16:uniqueId val="{00000001-E7C7-4875-ABDB-E3A6DA21782F}"/>
            </c:ext>
          </c:extLst>
        </c:ser>
        <c:ser>
          <c:idx val="2"/>
          <c:order val="2"/>
          <c:tx>
            <c:strRef>
              <c:f>Sheet1!$D$1</c:f>
              <c:strCache>
                <c:ptCount val="1"/>
                <c:pt idx="0">
                  <c:v>High-Cost Group - Without BH Diagnosis(es) (Top 10%)</c:v>
                </c:pt>
              </c:strCache>
            </c:strRef>
          </c:tx>
          <c:spPr>
            <a:solidFill>
              <a:schemeClr val="bg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Population, 2017</c:v>
                </c:pt>
                <c:pt idx="1">
                  <c:v>% of Total Healthcare Costs, 2017</c:v>
                </c:pt>
              </c:strCache>
            </c:strRef>
          </c:cat>
          <c:val>
            <c:numRef>
              <c:f>Sheet1!$D$2:$D$3</c:f>
              <c:numCache>
                <c:formatCode>0.0%</c:formatCode>
                <c:ptCount val="2"/>
                <c:pt idx="0">
                  <c:v>4.2999999999999997E-2</c:v>
                </c:pt>
                <c:pt idx="1">
                  <c:v>0.26400000000000001</c:v>
                </c:pt>
              </c:numCache>
            </c:numRef>
          </c:val>
          <c:extLst>
            <c:ext xmlns:c16="http://schemas.microsoft.com/office/drawing/2014/chart" uri="{C3380CC4-5D6E-409C-BE32-E72D297353CC}">
              <c16:uniqueId val="{00000002-E7C7-4875-ABDB-E3A6DA21782F}"/>
            </c:ext>
          </c:extLst>
        </c:ser>
        <c:ser>
          <c:idx val="3"/>
          <c:order val="3"/>
          <c:tx>
            <c:strRef>
              <c:f>Sheet1!$E$1</c:f>
              <c:strCache>
                <c:ptCount val="1"/>
                <c:pt idx="0">
                  <c:v>High-Cost Group - With BH Diagnosis(es) (Top 10%)</c:v>
                </c:pt>
              </c:strCache>
            </c:strRef>
          </c:tx>
          <c:spPr>
            <a:pattFill prst="ltDnDiag">
              <a:fgClr>
                <a:schemeClr val="bg2"/>
              </a:fgClr>
              <a:bgClr>
                <a:schemeClr val="bg1"/>
              </a:bgClr>
            </a:pattFill>
            <a:ln>
              <a:solidFill>
                <a:schemeClr val="bg2"/>
              </a:solid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 of Population, 2017</c:v>
                </c:pt>
                <c:pt idx="1">
                  <c:v>% of Total Healthcare Costs, 2017</c:v>
                </c:pt>
              </c:strCache>
            </c:strRef>
          </c:cat>
          <c:val>
            <c:numRef>
              <c:f>Sheet1!$E$2:$E$3</c:f>
              <c:numCache>
                <c:formatCode>0.0%</c:formatCode>
                <c:ptCount val="2"/>
                <c:pt idx="0">
                  <c:v>5.7000000000000002E-2</c:v>
                </c:pt>
                <c:pt idx="1">
                  <c:v>0.438</c:v>
                </c:pt>
              </c:numCache>
            </c:numRef>
          </c:val>
          <c:extLst>
            <c:ext xmlns:c16="http://schemas.microsoft.com/office/drawing/2014/chart" uri="{C3380CC4-5D6E-409C-BE32-E72D297353CC}">
              <c16:uniqueId val="{00000003-E7C7-4875-ABDB-E3A6DA21782F}"/>
            </c:ext>
          </c:extLst>
        </c:ser>
        <c:dLbls>
          <c:showLegendKey val="0"/>
          <c:showVal val="1"/>
          <c:showCatName val="0"/>
          <c:showSerName val="0"/>
          <c:showPercent val="0"/>
          <c:showBubbleSize val="0"/>
        </c:dLbls>
        <c:gapWidth val="182"/>
        <c:overlap val="100"/>
        <c:axId val="1232486351"/>
        <c:axId val="1232488271"/>
      </c:barChart>
      <c:catAx>
        <c:axId val="123248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crossAx val="1232488271"/>
        <c:crosses val="autoZero"/>
        <c:auto val="1"/>
        <c:lblAlgn val="ctr"/>
        <c:lblOffset val="100"/>
        <c:noMultiLvlLbl val="0"/>
      </c:catAx>
      <c:valAx>
        <c:axId val="1232488271"/>
        <c:scaling>
          <c:orientation val="minMax"/>
          <c:max val="1"/>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232486351"/>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legendEntry>
      <c:layout>
        <c:manualLayout>
          <c:xMode val="edge"/>
          <c:yMode val="edge"/>
          <c:x val="0.65424836328237623"/>
          <c:y val="0.18122069487076828"/>
          <c:w val="0.32962641022869643"/>
          <c:h val="0.7468804217269452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Roboto" panose="02000000000000000000" pitchFamily="2" charset="0"/>
          <a:ea typeface="Roboto" panose="02000000000000000000" pitchFamily="2" charset="0"/>
          <a:cs typeface="Roboto" panose="02000000000000000000"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2011</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Commercial/Employer</c:v>
                </c:pt>
                <c:pt idx="1">
                  <c:v>Medicaid</c:v>
                </c:pt>
                <c:pt idx="2">
                  <c:v>Medicare</c:v>
                </c:pt>
                <c:pt idx="3">
                  <c:v>Military</c:v>
                </c:pt>
                <c:pt idx="4">
                  <c:v>All Payer Types</c:v>
                </c:pt>
              </c:strCache>
            </c:strRef>
          </c:cat>
          <c:val>
            <c:numRef>
              <c:f>Sheet1!$B$2:$B$6</c:f>
              <c:numCache>
                <c:formatCode>0.0%</c:formatCode>
                <c:ptCount val="5"/>
                <c:pt idx="0">
                  <c:v>0.93</c:v>
                </c:pt>
                <c:pt idx="1">
                  <c:v>0.5</c:v>
                </c:pt>
                <c:pt idx="2">
                  <c:v>0.25</c:v>
                </c:pt>
                <c:pt idx="3">
                  <c:v>0.56999999999999995</c:v>
                </c:pt>
                <c:pt idx="4">
                  <c:v>0.64</c:v>
                </c:pt>
              </c:numCache>
            </c:numRef>
          </c:val>
          <c:extLst>
            <c:ext xmlns:c16="http://schemas.microsoft.com/office/drawing/2014/chart" uri="{C3380CC4-5D6E-409C-BE32-E72D297353CC}">
              <c16:uniqueId val="{00000000-10B5-4EFC-B121-66FCAD0B2E8F}"/>
            </c:ext>
          </c:extLst>
        </c:ser>
        <c:ser>
          <c:idx val="1"/>
          <c:order val="1"/>
          <c:tx>
            <c:strRef>
              <c:f>Sheet1!$C$1</c:f>
              <c:strCache>
                <c:ptCount val="1"/>
                <c:pt idx="0">
                  <c:v>2024</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Commercial/Employer</c:v>
                </c:pt>
                <c:pt idx="1">
                  <c:v>Medicaid</c:v>
                </c:pt>
                <c:pt idx="2">
                  <c:v>Medicare</c:v>
                </c:pt>
                <c:pt idx="3">
                  <c:v>Military</c:v>
                </c:pt>
                <c:pt idx="4">
                  <c:v>All Payer Types</c:v>
                </c:pt>
              </c:strCache>
            </c:strRef>
          </c:cat>
          <c:val>
            <c:numRef>
              <c:f>Sheet1!$C$2:$C$6</c:f>
              <c:numCache>
                <c:formatCode>0.0%</c:formatCode>
                <c:ptCount val="5"/>
                <c:pt idx="0">
                  <c:v>1</c:v>
                </c:pt>
                <c:pt idx="1">
                  <c:v>0.84799999999999998</c:v>
                </c:pt>
                <c:pt idx="2">
                  <c:v>0.54</c:v>
                </c:pt>
                <c:pt idx="3">
                  <c:v>1</c:v>
                </c:pt>
                <c:pt idx="4">
                  <c:v>0.87</c:v>
                </c:pt>
              </c:numCache>
            </c:numRef>
          </c:val>
          <c:extLst>
            <c:ext xmlns:c16="http://schemas.microsoft.com/office/drawing/2014/chart" uri="{C3380CC4-5D6E-409C-BE32-E72D297353CC}">
              <c16:uniqueId val="{00000001-10B5-4EFC-B121-66FCAD0B2E8F}"/>
            </c:ext>
          </c:extLst>
        </c:ser>
        <c:dLbls>
          <c:dLblPos val="outEnd"/>
          <c:showLegendKey val="0"/>
          <c:showVal val="1"/>
          <c:showCatName val="0"/>
          <c:showSerName val="0"/>
          <c:showPercent val="0"/>
          <c:showBubbleSize val="0"/>
        </c:dLbls>
        <c:gapWidth val="219"/>
        <c:axId val="1563958031"/>
        <c:axId val="1563952751"/>
      </c:barChart>
      <c:catAx>
        <c:axId val="1563958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63952751"/>
        <c:crosses val="autoZero"/>
        <c:auto val="1"/>
        <c:lblAlgn val="ctr"/>
        <c:lblOffset val="100"/>
        <c:noMultiLvlLbl val="0"/>
      </c:catAx>
      <c:valAx>
        <c:axId val="15639527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sz="1330" b="0" i="0" u="none" strike="noStrike" kern="1200" baseline="0">
                    <a:solidFill>
                      <a:srgbClr val="0D2F4A"/>
                    </a:solidFill>
                  </a:rPr>
                  <a:t>% of Payer Population In A Managed Care Plan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63958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Percent of claim lines</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Sheet1!$B$2:$B$12</c:f>
              <c:numCache>
                <c:formatCode>0.0%</c:formatCode>
                <c:ptCount val="11"/>
                <c:pt idx="0">
                  <c:v>3.5000000000000003E-2</c:v>
                </c:pt>
                <c:pt idx="1">
                  <c:v>3.5000000000000003E-2</c:v>
                </c:pt>
                <c:pt idx="2">
                  <c:v>3.5000000000000003E-2</c:v>
                </c:pt>
                <c:pt idx="3">
                  <c:v>3.5000000000000003E-2</c:v>
                </c:pt>
                <c:pt idx="4">
                  <c:v>0.10100000000000001</c:v>
                </c:pt>
                <c:pt idx="5">
                  <c:v>0.10100000000000001</c:v>
                </c:pt>
                <c:pt idx="6">
                  <c:v>0.10199999999999999</c:v>
                </c:pt>
                <c:pt idx="7">
                  <c:v>0.11899999999999999</c:v>
                </c:pt>
                <c:pt idx="8">
                  <c:v>0.123</c:v>
                </c:pt>
                <c:pt idx="9">
                  <c:v>0.14199999999999999</c:v>
                </c:pt>
                <c:pt idx="10">
                  <c:v>0.13900000000000001</c:v>
                </c:pt>
              </c:numCache>
            </c:numRef>
          </c:val>
          <c:extLst>
            <c:ext xmlns:c16="http://schemas.microsoft.com/office/drawing/2014/chart" uri="{C3380CC4-5D6E-409C-BE32-E72D297353CC}">
              <c16:uniqueId val="{00000000-74C4-49C8-A1EC-BC147626165B}"/>
            </c:ext>
          </c:extLst>
        </c:ser>
        <c:dLbls>
          <c:dLblPos val="outEnd"/>
          <c:showLegendKey val="0"/>
          <c:showVal val="1"/>
          <c:showCatName val="0"/>
          <c:showSerName val="0"/>
          <c:showPercent val="0"/>
          <c:showBubbleSize val="0"/>
        </c:dLbls>
        <c:gapWidth val="219"/>
        <c:overlap val="-27"/>
        <c:axId val="1794731663"/>
        <c:axId val="1794729263"/>
      </c:barChart>
      <c:catAx>
        <c:axId val="1794731663"/>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4729263"/>
        <c:crosses val="autoZero"/>
        <c:auto val="1"/>
        <c:lblAlgn val="ctr"/>
        <c:lblOffset val="100"/>
        <c:noMultiLvlLbl val="0"/>
      </c:catAx>
      <c:valAx>
        <c:axId val="1794729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a:t>%</a:t>
                </a:r>
                <a:r>
                  <a:rPr lang="en-US" sz="1400" baseline="0"/>
                  <a:t> of Claim Lines For Behavioral Health</a:t>
                </a:r>
                <a:endParaRPr lang="en-US" sz="140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47316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5BB0-4B23-868E-7FDDDF9860F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5BB0-4B23-868E-7FDDDF9860F8}"/>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Certified Peer Specialists That Offer Digital Services, 2022</c:v>
                </c:pt>
                <c:pt idx="1">
                  <c:v>Peer Support Specialists That Report Using Digital Services, 2021</c:v>
                </c:pt>
              </c:strCache>
            </c:strRef>
          </c:cat>
          <c:val>
            <c:numRef>
              <c:f>Sheet1!$B$2:$B$3</c:f>
              <c:numCache>
                <c:formatCode>0.0%</c:formatCode>
                <c:ptCount val="2"/>
                <c:pt idx="0">
                  <c:v>0.71099999999999997</c:v>
                </c:pt>
                <c:pt idx="1">
                  <c:v>0.29499999999999998</c:v>
                </c:pt>
              </c:numCache>
            </c:numRef>
          </c:val>
          <c:extLst>
            <c:ext xmlns:c16="http://schemas.microsoft.com/office/drawing/2014/chart" uri="{C3380CC4-5D6E-409C-BE32-E72D297353CC}">
              <c16:uniqueId val="{00000000-5BB0-4B23-868E-7FDDDF9860F8}"/>
            </c:ext>
          </c:extLst>
        </c:ser>
        <c:dLbls>
          <c:dLblPos val="outEnd"/>
          <c:showLegendKey val="0"/>
          <c:showVal val="1"/>
          <c:showCatName val="0"/>
          <c:showSerName val="0"/>
          <c:showPercent val="0"/>
          <c:showBubbleSize val="0"/>
        </c:dLbls>
        <c:gapWidth val="219"/>
        <c:overlap val="-27"/>
        <c:axId val="1342144112"/>
        <c:axId val="1342140272"/>
      </c:barChart>
      <c:catAx>
        <c:axId val="134214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140272"/>
        <c:crosses val="autoZero"/>
        <c:auto val="1"/>
        <c:lblAlgn val="ctr"/>
        <c:lblOffset val="100"/>
        <c:noMultiLvlLbl val="0"/>
      </c:catAx>
      <c:valAx>
        <c:axId val="1342140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1441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By Phone</c:v>
                </c:pt>
              </c:strCache>
            </c:strRef>
          </c:tx>
          <c:spPr>
            <a:solidFill>
              <a:schemeClr val="tx1"/>
            </a:solidFill>
            <a:ln>
              <a:noFill/>
            </a:ln>
            <a:effectLst/>
          </c:spPr>
          <c:invertIfNegative val="0"/>
          <c:cat>
            <c:strRef>
              <c:f>Sheet1!$A$2:$A$14</c:f>
              <c:strCache>
                <c:ptCount val="13"/>
                <c:pt idx="0">
                  <c:v>Therapy services during partial hospitalization</c:v>
                </c:pt>
                <c:pt idx="1">
                  <c:v>Therapy services during residential treatment</c:v>
                </c:pt>
                <c:pt idx="2">
                  <c:v>Group therapy</c:v>
                </c:pt>
                <c:pt idx="3">
                  <c:v>Medication management</c:v>
                </c:pt>
                <c:pt idx="4">
                  <c:v>In-home supports</c:v>
                </c:pt>
                <c:pt idx="5">
                  <c:v>Multi-disciplinary team-based care</c:v>
                </c:pt>
                <c:pt idx="6">
                  <c:v>Education supports</c:v>
                </c:pt>
                <c:pt idx="7">
                  <c:v>Employment supports</c:v>
                </c:pt>
                <c:pt idx="8">
                  <c:v>Peer support</c:v>
                </c:pt>
                <c:pt idx="9">
                  <c:v>Psychoeducation</c:v>
                </c:pt>
                <c:pt idx="10">
                  <c:v>Screening and assessment</c:v>
                </c:pt>
                <c:pt idx="11">
                  <c:v>Case management</c:v>
                </c:pt>
                <c:pt idx="12">
                  <c:v>Individual therapy</c:v>
                </c:pt>
              </c:strCache>
            </c:strRef>
          </c:cat>
          <c:val>
            <c:numRef>
              <c:f>Sheet1!$B$2:$B$14</c:f>
              <c:numCache>
                <c:formatCode>0%</c:formatCode>
                <c:ptCount val="13"/>
                <c:pt idx="0">
                  <c:v>0.10136986301369863</c:v>
                </c:pt>
                <c:pt idx="1">
                  <c:v>0.10684931506849316</c:v>
                </c:pt>
                <c:pt idx="2">
                  <c:v>0.16712328767123288</c:v>
                </c:pt>
                <c:pt idx="3">
                  <c:v>0.23561643835616439</c:v>
                </c:pt>
                <c:pt idx="4">
                  <c:v>0.23561643835616439</c:v>
                </c:pt>
                <c:pt idx="5">
                  <c:v>0.25205479452054796</c:v>
                </c:pt>
                <c:pt idx="6">
                  <c:v>0.25479452054794521</c:v>
                </c:pt>
                <c:pt idx="7">
                  <c:v>0.26575342465753427</c:v>
                </c:pt>
                <c:pt idx="8">
                  <c:v>0.37534246575342467</c:v>
                </c:pt>
                <c:pt idx="9">
                  <c:v>0.44383561643835617</c:v>
                </c:pt>
                <c:pt idx="10">
                  <c:v>0.51232876712328768</c:v>
                </c:pt>
                <c:pt idx="11">
                  <c:v>0.51232876712328768</c:v>
                </c:pt>
                <c:pt idx="12">
                  <c:v>0.57808219178082187</c:v>
                </c:pt>
              </c:numCache>
            </c:numRef>
          </c:val>
          <c:extLst>
            <c:ext xmlns:c16="http://schemas.microsoft.com/office/drawing/2014/chart" uri="{C3380CC4-5D6E-409C-BE32-E72D297353CC}">
              <c16:uniqueId val="{00000000-77A8-4C0A-889D-AB4883A0CE54}"/>
            </c:ext>
          </c:extLst>
        </c:ser>
        <c:ser>
          <c:idx val="1"/>
          <c:order val="1"/>
          <c:tx>
            <c:strRef>
              <c:f>Sheet1!$C$1</c:f>
              <c:strCache>
                <c:ptCount val="1"/>
                <c:pt idx="0">
                  <c:v>By Video</c:v>
                </c:pt>
              </c:strCache>
            </c:strRef>
          </c:tx>
          <c:spPr>
            <a:solidFill>
              <a:schemeClr val="accent2"/>
            </a:solidFill>
            <a:ln>
              <a:noFill/>
            </a:ln>
            <a:effectLst/>
          </c:spPr>
          <c:invertIfNegative val="0"/>
          <c:cat>
            <c:strRef>
              <c:f>Sheet1!$A$2:$A$14</c:f>
              <c:strCache>
                <c:ptCount val="13"/>
                <c:pt idx="0">
                  <c:v>Therapy services during partial hospitalization</c:v>
                </c:pt>
                <c:pt idx="1">
                  <c:v>Therapy services during residential treatment</c:v>
                </c:pt>
                <c:pt idx="2">
                  <c:v>Group therapy</c:v>
                </c:pt>
                <c:pt idx="3">
                  <c:v>Medication management</c:v>
                </c:pt>
                <c:pt idx="4">
                  <c:v>In-home supports</c:v>
                </c:pt>
                <c:pt idx="5">
                  <c:v>Multi-disciplinary team-based care</c:v>
                </c:pt>
                <c:pt idx="6">
                  <c:v>Education supports</c:v>
                </c:pt>
                <c:pt idx="7">
                  <c:v>Employment supports</c:v>
                </c:pt>
                <c:pt idx="8">
                  <c:v>Peer support</c:v>
                </c:pt>
                <c:pt idx="9">
                  <c:v>Psychoeducation</c:v>
                </c:pt>
                <c:pt idx="10">
                  <c:v>Screening and assessment</c:v>
                </c:pt>
                <c:pt idx="11">
                  <c:v>Case management</c:v>
                </c:pt>
                <c:pt idx="12">
                  <c:v>Individual therapy</c:v>
                </c:pt>
              </c:strCache>
            </c:strRef>
          </c:cat>
          <c:val>
            <c:numRef>
              <c:f>Sheet1!$C$2:$C$14</c:f>
              <c:numCache>
                <c:formatCode>0%</c:formatCode>
                <c:ptCount val="13"/>
                <c:pt idx="0">
                  <c:v>0.12328767123287671</c:v>
                </c:pt>
                <c:pt idx="1">
                  <c:v>0.15342465753424658</c:v>
                </c:pt>
                <c:pt idx="2">
                  <c:v>0.4</c:v>
                </c:pt>
                <c:pt idx="3">
                  <c:v>0.41643835616438357</c:v>
                </c:pt>
                <c:pt idx="4">
                  <c:v>0.24383561643835616</c:v>
                </c:pt>
                <c:pt idx="5">
                  <c:v>0.26301369863013696</c:v>
                </c:pt>
                <c:pt idx="6">
                  <c:v>0.26027397260273971</c:v>
                </c:pt>
                <c:pt idx="7">
                  <c:v>0.25479452054794521</c:v>
                </c:pt>
                <c:pt idx="8">
                  <c:v>0.36164383561643837</c:v>
                </c:pt>
                <c:pt idx="9">
                  <c:v>0.52876712328767128</c:v>
                </c:pt>
                <c:pt idx="10">
                  <c:v>0.67123287671232879</c:v>
                </c:pt>
                <c:pt idx="11">
                  <c:v>0.47123287671232877</c:v>
                </c:pt>
                <c:pt idx="12">
                  <c:v>0.75890410958904109</c:v>
                </c:pt>
              </c:numCache>
            </c:numRef>
          </c:val>
          <c:extLst>
            <c:ext xmlns:c16="http://schemas.microsoft.com/office/drawing/2014/chart" uri="{C3380CC4-5D6E-409C-BE32-E72D297353CC}">
              <c16:uniqueId val="{00000003-77A8-4C0A-889D-AB4883A0CE54}"/>
            </c:ext>
          </c:extLst>
        </c:ser>
        <c:dLbls>
          <c:showLegendKey val="0"/>
          <c:showVal val="0"/>
          <c:showCatName val="0"/>
          <c:showSerName val="0"/>
          <c:showPercent val="0"/>
          <c:showBubbleSize val="0"/>
        </c:dLbls>
        <c:gapWidth val="219"/>
        <c:axId val="1342144112"/>
        <c:axId val="1342140272"/>
      </c:barChart>
      <c:catAx>
        <c:axId val="1342144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140272"/>
        <c:crosses val="autoZero"/>
        <c:auto val="1"/>
        <c:lblAlgn val="ctr"/>
        <c:lblOffset val="100"/>
        <c:noMultiLvlLbl val="0"/>
      </c:catAx>
      <c:valAx>
        <c:axId val="1342140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42144112"/>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2019</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Remote Monitoring Services Delivered</c:v>
                </c:pt>
              </c:strCache>
            </c:strRef>
          </c:cat>
          <c:val>
            <c:numRef>
              <c:f>Sheet1!$B$2</c:f>
              <c:numCache>
                <c:formatCode>_(* #,##0_);_(* \(#,##0\);_(* "-"??_);_(@_)</c:formatCode>
                <c:ptCount val="1"/>
                <c:pt idx="0">
                  <c:v>160595</c:v>
                </c:pt>
              </c:numCache>
            </c:numRef>
          </c:val>
          <c:extLst>
            <c:ext xmlns:c16="http://schemas.microsoft.com/office/drawing/2014/chart" uri="{C3380CC4-5D6E-409C-BE32-E72D297353CC}">
              <c16:uniqueId val="{00000000-EA54-487A-A7BF-0001BD781050}"/>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Remote Monitoring Services Delivered</c:v>
                </c:pt>
              </c:strCache>
            </c:strRef>
          </c:cat>
          <c:val>
            <c:numRef>
              <c:f>Sheet1!$C$2</c:f>
              <c:numCache>
                <c:formatCode>_(* #,##0_);_(* \(#,##0\);_(* "-"??_);_(@_)</c:formatCode>
                <c:ptCount val="1"/>
                <c:pt idx="0">
                  <c:v>5515442</c:v>
                </c:pt>
              </c:numCache>
            </c:numRef>
          </c:val>
          <c:extLst>
            <c:ext xmlns:c16="http://schemas.microsoft.com/office/drawing/2014/chart" uri="{C3380CC4-5D6E-409C-BE32-E72D297353CC}">
              <c16:uniqueId val="{00000001-EA54-487A-A7BF-0001BD781050}"/>
            </c:ext>
          </c:extLst>
        </c:ser>
        <c:dLbls>
          <c:dLblPos val="outEnd"/>
          <c:showLegendKey val="0"/>
          <c:showVal val="1"/>
          <c:showCatName val="0"/>
          <c:showSerName val="0"/>
          <c:showPercent val="0"/>
          <c:showBubbleSize val="0"/>
        </c:dLbls>
        <c:gapWidth val="219"/>
        <c:overlap val="-27"/>
        <c:axId val="1285681648"/>
        <c:axId val="1285668208"/>
      </c:barChart>
      <c:catAx>
        <c:axId val="128568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85668208"/>
        <c:crosses val="autoZero"/>
        <c:auto val="1"/>
        <c:lblAlgn val="ctr"/>
        <c:lblOffset val="100"/>
        <c:noMultiLvlLbl val="0"/>
      </c:catAx>
      <c:valAx>
        <c:axId val="128566820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8568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FDA Approvals</c:v>
                </c:pt>
              </c:strCache>
            </c:strRef>
          </c:tx>
          <c:spPr>
            <a:ln w="28575" cap="rnd">
              <a:solidFill>
                <a:schemeClr val="tx1"/>
              </a:solidFill>
              <a:round/>
            </a:ln>
            <a:effectLst/>
          </c:spPr>
          <c:marker>
            <c:symbol val="none"/>
          </c:marker>
          <c:dLbls>
            <c:dLbl>
              <c:idx val="5"/>
              <c:layout>
                <c:manualLayout>
                  <c:x val="-3.20861353382293E-2"/>
                  <c:y val="-0.1025568277146841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40-4C0F-BFE9-39E9C93372AE}"/>
                </c:ext>
              </c:extLst>
            </c:dLbl>
            <c:dLbl>
              <c:idx val="15"/>
              <c:layout>
                <c:manualLayout>
                  <c:x val="-2.5933472761387633E-2"/>
                  <c:y val="-0.1789712288902903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40-4C0F-BFE9-39E9C93372A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2001</c:v>
                </c:pt>
                <c:pt idx="1">
                  <c:v>2005</c:v>
                </c:pt>
                <c:pt idx="2">
                  <c:v>2008</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Sheet1!$B$2:$B$18</c:f>
              <c:numCache>
                <c:formatCode>General</c:formatCode>
                <c:ptCount val="17"/>
                <c:pt idx="0">
                  <c:v>1</c:v>
                </c:pt>
                <c:pt idx="1">
                  <c:v>1</c:v>
                </c:pt>
                <c:pt idx="2">
                  <c:v>2</c:v>
                </c:pt>
                <c:pt idx="3">
                  <c:v>4</c:v>
                </c:pt>
                <c:pt idx="4">
                  <c:v>5</c:v>
                </c:pt>
                <c:pt idx="5">
                  <c:v>1</c:v>
                </c:pt>
                <c:pt idx="6">
                  <c:v>13</c:v>
                </c:pt>
                <c:pt idx="7">
                  <c:v>9</c:v>
                </c:pt>
                <c:pt idx="8">
                  <c:v>8</c:v>
                </c:pt>
                <c:pt idx="9">
                  <c:v>8</c:v>
                </c:pt>
                <c:pt idx="10">
                  <c:v>15</c:v>
                </c:pt>
                <c:pt idx="11">
                  <c:v>14</c:v>
                </c:pt>
                <c:pt idx="12">
                  <c:v>19</c:v>
                </c:pt>
                <c:pt idx="13">
                  <c:v>14</c:v>
                </c:pt>
                <c:pt idx="14">
                  <c:v>13</c:v>
                </c:pt>
                <c:pt idx="15">
                  <c:v>7</c:v>
                </c:pt>
                <c:pt idx="16">
                  <c:v>27</c:v>
                </c:pt>
              </c:numCache>
            </c:numRef>
          </c:val>
          <c:smooth val="0"/>
          <c:extLst>
            <c:ext xmlns:c16="http://schemas.microsoft.com/office/drawing/2014/chart" uri="{C3380CC4-5D6E-409C-BE32-E72D297353CC}">
              <c16:uniqueId val="{00000000-27E7-4461-8FB5-A7C962341E77}"/>
            </c:ext>
          </c:extLst>
        </c:ser>
        <c:dLbls>
          <c:dLblPos val="t"/>
          <c:showLegendKey val="0"/>
          <c:showVal val="1"/>
          <c:showCatName val="0"/>
          <c:showSerName val="0"/>
          <c:showPercent val="0"/>
          <c:showBubbleSize val="0"/>
        </c:dLbls>
        <c:smooth val="0"/>
        <c:axId val="2047168351"/>
        <c:axId val="2047172191"/>
      </c:lineChart>
      <c:catAx>
        <c:axId val="204716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47172191"/>
        <c:crosses val="autoZero"/>
        <c:auto val="1"/>
        <c:lblAlgn val="ctr"/>
        <c:lblOffset val="100"/>
        <c:noMultiLvlLbl val="0"/>
      </c:catAx>
      <c:valAx>
        <c:axId val="20471721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4716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Activity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Ambient Notes</c:v>
                </c:pt>
                <c:pt idx="1">
                  <c:v>Ambient Nursing</c:v>
                </c:pt>
                <c:pt idx="2">
                  <c:v>Drafting Care Plan Notes</c:v>
                </c:pt>
                <c:pt idx="3">
                  <c:v>Abstracting Data For Clinical Registries</c:v>
                </c:pt>
              </c:strCache>
            </c:strRef>
          </c:cat>
          <c:val>
            <c:numRef>
              <c:f>Sheet1!$B$2:$B$5</c:f>
              <c:numCache>
                <c:formatCode>0%</c:formatCode>
                <c:ptCount val="4"/>
                <c:pt idx="0">
                  <c:v>0</c:v>
                </c:pt>
                <c:pt idx="1">
                  <c:v>0.31</c:v>
                </c:pt>
                <c:pt idx="2">
                  <c:v>0.28999999999999998</c:v>
                </c:pt>
                <c:pt idx="3">
                  <c:v>0.31</c:v>
                </c:pt>
              </c:numCache>
            </c:numRef>
          </c:val>
          <c:extLst>
            <c:ext xmlns:c16="http://schemas.microsoft.com/office/drawing/2014/chart" uri="{C3380CC4-5D6E-409C-BE32-E72D297353CC}">
              <c16:uniqueId val="{00000000-0950-419F-83FA-DE6009D59629}"/>
            </c:ext>
          </c:extLst>
        </c:ser>
        <c:ser>
          <c:idx val="1"/>
          <c:order val="1"/>
          <c:tx>
            <c:strRef>
              <c:f>Sheet1!$C$1</c:f>
              <c:strCache>
                <c:ptCount val="1"/>
                <c:pt idx="0">
                  <c:v>Developing Or Piloting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Ambient Notes</c:v>
                </c:pt>
                <c:pt idx="1">
                  <c:v>Ambient Nursing</c:v>
                </c:pt>
                <c:pt idx="2">
                  <c:v>Drafting Care Plan Notes</c:v>
                </c:pt>
                <c:pt idx="3">
                  <c:v>Abstracting Data For Clinical Registries</c:v>
                </c:pt>
              </c:strCache>
            </c:strRef>
          </c:cat>
          <c:val>
            <c:numRef>
              <c:f>Sheet1!$C$2:$C$5</c:f>
              <c:numCache>
                <c:formatCode>0%</c:formatCode>
                <c:ptCount val="4"/>
                <c:pt idx="0">
                  <c:v>0.4</c:v>
                </c:pt>
                <c:pt idx="1">
                  <c:v>0.67</c:v>
                </c:pt>
                <c:pt idx="2">
                  <c:v>0.68</c:v>
                </c:pt>
                <c:pt idx="3">
                  <c:v>0.56999999999999995</c:v>
                </c:pt>
              </c:numCache>
            </c:numRef>
          </c:val>
          <c:extLst>
            <c:ext xmlns:c16="http://schemas.microsoft.com/office/drawing/2014/chart" uri="{C3380CC4-5D6E-409C-BE32-E72D297353CC}">
              <c16:uniqueId val="{00000001-0950-419F-83FA-DE6009D59629}"/>
            </c:ext>
          </c:extLst>
        </c:ser>
        <c:ser>
          <c:idx val="2"/>
          <c:order val="2"/>
          <c:tx>
            <c:strRef>
              <c:f>Sheet1!$D$1</c:f>
              <c:strCache>
                <c:ptCount val="1"/>
                <c:pt idx="0">
                  <c:v>Deploying In Limited Areas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Ambient Notes</c:v>
                </c:pt>
                <c:pt idx="1">
                  <c:v>Ambient Nursing</c:v>
                </c:pt>
                <c:pt idx="2">
                  <c:v>Drafting Care Plan Notes</c:v>
                </c:pt>
                <c:pt idx="3">
                  <c:v>Abstracting Data For Clinical Registries</c:v>
                </c:pt>
              </c:strCache>
            </c:strRef>
          </c:cat>
          <c:val>
            <c:numRef>
              <c:f>Sheet1!$D$2:$D$5</c:f>
              <c:numCache>
                <c:formatCode>0%</c:formatCode>
                <c:ptCount val="4"/>
                <c:pt idx="0">
                  <c:v>0.47</c:v>
                </c:pt>
                <c:pt idx="1">
                  <c:v>0.02</c:v>
                </c:pt>
                <c:pt idx="2">
                  <c:v>0.02</c:v>
                </c:pt>
                <c:pt idx="3">
                  <c:v>0.1</c:v>
                </c:pt>
              </c:numCache>
            </c:numRef>
          </c:val>
          <c:extLst>
            <c:ext xmlns:c16="http://schemas.microsoft.com/office/drawing/2014/chart" uri="{C3380CC4-5D6E-409C-BE32-E72D297353CC}">
              <c16:uniqueId val="{00000002-0950-419F-83FA-DE6009D59629}"/>
            </c:ext>
          </c:extLst>
        </c:ser>
        <c:ser>
          <c:idx val="3"/>
          <c:order val="3"/>
          <c:tx>
            <c:strRef>
              <c:f>Sheet1!$E$1</c:f>
              <c:strCache>
                <c:ptCount val="1"/>
                <c:pt idx="0">
                  <c:v>Deployed Fully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Ambient Notes</c:v>
                </c:pt>
                <c:pt idx="1">
                  <c:v>Ambient Nursing</c:v>
                </c:pt>
                <c:pt idx="2">
                  <c:v>Drafting Care Plan Notes</c:v>
                </c:pt>
                <c:pt idx="3">
                  <c:v>Abstracting Data For Clinical Registries</c:v>
                </c:pt>
              </c:strCache>
            </c:strRef>
          </c:cat>
          <c:val>
            <c:numRef>
              <c:f>Sheet1!$E$2:$E$5</c:f>
              <c:numCache>
                <c:formatCode>0%</c:formatCode>
                <c:ptCount val="4"/>
                <c:pt idx="0">
                  <c:v>0.14000000000000001</c:v>
                </c:pt>
                <c:pt idx="1">
                  <c:v>0</c:v>
                </c:pt>
                <c:pt idx="2">
                  <c:v>0</c:v>
                </c:pt>
                <c:pt idx="3">
                  <c:v>0.02</c:v>
                </c:pt>
              </c:numCache>
            </c:numRef>
          </c:val>
          <c:extLst>
            <c:ext xmlns:c16="http://schemas.microsoft.com/office/drawing/2014/chart" uri="{C3380CC4-5D6E-409C-BE32-E72D297353CC}">
              <c16:uniqueId val="{00000003-0950-419F-83FA-DE6009D59629}"/>
            </c:ext>
          </c:extLst>
        </c:ser>
        <c:dLbls>
          <c:dLblPos val="outEnd"/>
          <c:showLegendKey val="0"/>
          <c:showVal val="1"/>
          <c:showCatName val="0"/>
          <c:showSerName val="0"/>
          <c:showPercent val="0"/>
          <c:showBubbleSize val="0"/>
        </c:dLbls>
        <c:gapWidth val="219"/>
        <c:overlap val="-27"/>
        <c:axId val="1285681648"/>
        <c:axId val="1285668208"/>
      </c:barChart>
      <c:catAx>
        <c:axId val="1285681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85668208"/>
        <c:crosses val="autoZero"/>
        <c:auto val="1"/>
        <c:lblAlgn val="ctr"/>
        <c:lblOffset val="100"/>
        <c:noMultiLvlLbl val="0"/>
      </c:catAx>
      <c:valAx>
        <c:axId val="1285668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8568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2021</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Sheet1!$B$2:$B$3</c:f>
              <c:numCache>
                <c:formatCode>0.0%</c:formatCode>
                <c:ptCount val="2"/>
                <c:pt idx="0">
                  <c:v>0.19700000000000001</c:v>
                </c:pt>
                <c:pt idx="1">
                  <c:v>0.14699999999999999</c:v>
                </c:pt>
              </c:numCache>
            </c:numRef>
          </c:val>
          <c:extLst>
            <c:ext xmlns:c16="http://schemas.microsoft.com/office/drawing/2014/chart" uri="{C3380CC4-5D6E-409C-BE32-E72D297353CC}">
              <c16:uniqueId val="{00000000-93EB-4A87-9B68-7ADF3F8CBFCC}"/>
            </c:ext>
          </c:extLst>
        </c:ser>
        <c:ser>
          <c:idx val="1"/>
          <c:order val="1"/>
          <c:tx>
            <c:strRef>
              <c:f>Sheet1!$C$1</c:f>
              <c:strCache>
                <c:ptCount val="1"/>
                <c:pt idx="0">
                  <c:v>2022</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Sheet1!$C$2:$C$3</c:f>
              <c:numCache>
                <c:formatCode>0.0%</c:formatCode>
                <c:ptCount val="2"/>
                <c:pt idx="0">
                  <c:v>0.20599999999999999</c:v>
                </c:pt>
                <c:pt idx="1">
                  <c:v>0.14599999999999999</c:v>
                </c:pt>
              </c:numCache>
            </c:numRef>
          </c:val>
          <c:extLst>
            <c:ext xmlns:c16="http://schemas.microsoft.com/office/drawing/2014/chart" uri="{C3380CC4-5D6E-409C-BE32-E72D297353CC}">
              <c16:uniqueId val="{00000001-93EB-4A87-9B68-7ADF3F8CBFCC}"/>
            </c:ext>
          </c:extLst>
        </c:ser>
        <c:ser>
          <c:idx val="2"/>
          <c:order val="2"/>
          <c:tx>
            <c:strRef>
              <c:f>Sheet1!$D$1</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Sheet1!$D$2:$D$3</c:f>
              <c:numCache>
                <c:formatCode>0.0%</c:formatCode>
                <c:ptCount val="2"/>
                <c:pt idx="0">
                  <c:v>0.20300000000000001</c:v>
                </c:pt>
                <c:pt idx="1">
                  <c:v>0.13500000000000001</c:v>
                </c:pt>
              </c:numCache>
            </c:numRef>
          </c:val>
          <c:extLst>
            <c:ext xmlns:c16="http://schemas.microsoft.com/office/drawing/2014/chart" uri="{C3380CC4-5D6E-409C-BE32-E72D297353CC}">
              <c16:uniqueId val="{00000002-93EB-4A87-9B68-7ADF3F8CBFCC}"/>
            </c:ext>
          </c:extLst>
        </c:ser>
        <c:dLbls>
          <c:dLblPos val="outEnd"/>
          <c:showLegendKey val="0"/>
          <c:showVal val="1"/>
          <c:showCatName val="0"/>
          <c:showSerName val="0"/>
          <c:showPercent val="0"/>
          <c:showBubbleSize val="0"/>
        </c:dLbls>
        <c:gapWidth val="150"/>
        <c:axId val="1396142175"/>
        <c:axId val="1396142655"/>
      </c:barChart>
      <c:catAx>
        <c:axId val="139614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655"/>
        <c:crosses val="autoZero"/>
        <c:auto val="1"/>
        <c:lblAlgn val="ctr"/>
        <c:lblOffset val="100"/>
        <c:noMultiLvlLbl val="0"/>
      </c:catAx>
      <c:valAx>
        <c:axId val="1396142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Prevalence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Mental Illness</c:v>
                </c:pt>
                <c:pt idx="1">
                  <c:v>Serious Mental Illness</c:v>
                </c:pt>
                <c:pt idx="2">
                  <c:v>Major Depressive Episode with  Severe Impairment</c:v>
                </c:pt>
              </c:strCache>
            </c:strRef>
          </c:cat>
          <c:val>
            <c:numRef>
              <c:f>Sheet1!$B$2:$B$4</c:f>
              <c:numCache>
                <c:formatCode>0.0%</c:formatCode>
                <c:ptCount val="3"/>
                <c:pt idx="0">
                  <c:v>0.13900000000000001</c:v>
                </c:pt>
                <c:pt idx="1">
                  <c:v>0.03</c:v>
                </c:pt>
                <c:pt idx="2">
                  <c:v>3.1E-2</c:v>
                </c:pt>
              </c:numCache>
            </c:numRef>
          </c:val>
          <c:extLst>
            <c:ext xmlns:c16="http://schemas.microsoft.com/office/drawing/2014/chart" uri="{C3380CC4-5D6E-409C-BE32-E72D297353CC}">
              <c16:uniqueId val="{00000000-81E2-448D-994C-BF6D15432AE8}"/>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Mental Illness</c:v>
                </c:pt>
                <c:pt idx="1">
                  <c:v>Serious Mental Illness</c:v>
                </c:pt>
                <c:pt idx="2">
                  <c:v>Major Depressive Episode with  Severe Impairment</c:v>
                </c:pt>
              </c:strCache>
            </c:strRef>
          </c:cat>
          <c:val>
            <c:numRef>
              <c:f>Sheet1!$C$2:$C$4</c:f>
              <c:numCache>
                <c:formatCode>0.0%</c:formatCode>
                <c:ptCount val="3"/>
                <c:pt idx="0">
                  <c:v>0.14099999999999999</c:v>
                </c:pt>
                <c:pt idx="1">
                  <c:v>2.4E-2</c:v>
                </c:pt>
                <c:pt idx="2">
                  <c:v>2.7E-2</c:v>
                </c:pt>
              </c:numCache>
            </c:numRef>
          </c:val>
          <c:extLst>
            <c:ext xmlns:c16="http://schemas.microsoft.com/office/drawing/2014/chart" uri="{C3380CC4-5D6E-409C-BE32-E72D297353CC}">
              <c16:uniqueId val="{00000000-6D3C-4349-ADF0-DF8192E96A1B}"/>
            </c:ext>
          </c:extLst>
        </c:ser>
        <c:ser>
          <c:idx val="2"/>
          <c:order val="2"/>
          <c:tx>
            <c:strRef>
              <c:f>Sheet1!$D$1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Any Mental Illness</c:v>
                </c:pt>
                <c:pt idx="1">
                  <c:v>Serious Mental Illness</c:v>
                </c:pt>
                <c:pt idx="2">
                  <c:v>Major Depressive Episode with  Severe Impairment</c:v>
                </c:pt>
              </c:strCache>
            </c:strRef>
          </c:cat>
          <c:val>
            <c:numRef>
              <c:f>Sheet1!$D$2:$D$4</c:f>
              <c:numCache>
                <c:formatCode>0.0%</c:formatCode>
                <c:ptCount val="3"/>
                <c:pt idx="0">
                  <c:v>0.152</c:v>
                </c:pt>
                <c:pt idx="1">
                  <c:v>2.8000000000000001E-2</c:v>
                </c:pt>
                <c:pt idx="2">
                  <c:v>2.5999999999999999E-2</c:v>
                </c:pt>
              </c:numCache>
            </c:numRef>
          </c:val>
          <c:extLst>
            <c:ext xmlns:c16="http://schemas.microsoft.com/office/drawing/2014/chart" uri="{C3380CC4-5D6E-409C-BE32-E72D297353CC}">
              <c16:uniqueId val="{00000001-6D3C-4349-ADF0-DF8192E96A1B}"/>
            </c:ext>
          </c:extLst>
        </c:ser>
        <c:dLbls>
          <c:dLblPos val="outEnd"/>
          <c:showLegendKey val="0"/>
          <c:showVal val="1"/>
          <c:showCatName val="0"/>
          <c:showSerName val="0"/>
          <c:showPercent val="0"/>
          <c:showBubbleSize val="0"/>
        </c:dLbls>
        <c:gapWidth val="150"/>
        <c:axId val="1396142175"/>
        <c:axId val="1396142655"/>
      </c:barChart>
      <c:catAx>
        <c:axId val="139614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655"/>
        <c:crosses val="autoZero"/>
        <c:auto val="1"/>
        <c:lblAlgn val="ctr"/>
        <c:lblOffset val="100"/>
        <c:noMultiLvlLbl val="0"/>
      </c:catAx>
      <c:valAx>
        <c:axId val="1396142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Prevalence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2022</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Sheet1!$B$2:$B$3</c:f>
              <c:numCache>
                <c:formatCode>0.0%</c:formatCode>
                <c:ptCount val="2"/>
                <c:pt idx="0">
                  <c:v>0.26600000000000001</c:v>
                </c:pt>
                <c:pt idx="1">
                  <c:v>0.497</c:v>
                </c:pt>
              </c:numCache>
            </c:numRef>
          </c:val>
          <c:extLst>
            <c:ext xmlns:c16="http://schemas.microsoft.com/office/drawing/2014/chart" uri="{C3380CC4-5D6E-409C-BE32-E72D297353CC}">
              <c16:uniqueId val="{00000000-81E2-448D-994C-BF6D15432AE8}"/>
            </c:ext>
          </c:extLst>
        </c:ser>
        <c:ser>
          <c:idx val="1"/>
          <c:order val="1"/>
          <c:tx>
            <c:strRef>
              <c:f>Sheet1!$C$1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Sheet1!$C$2:$C$3</c:f>
              <c:numCache>
                <c:formatCode>0.0%</c:formatCode>
                <c:ptCount val="2"/>
                <c:pt idx="0">
                  <c:v>0.23799999999999999</c:v>
                </c:pt>
                <c:pt idx="1">
                  <c:v>0.45200000000000001</c:v>
                </c:pt>
              </c:numCache>
            </c:numRef>
          </c:val>
          <c:extLst>
            <c:ext xmlns:c16="http://schemas.microsoft.com/office/drawing/2014/chart" uri="{C3380CC4-5D6E-409C-BE32-E72D297353CC}">
              <c16:uniqueId val="{00000001-81E2-448D-994C-BF6D15432AE8}"/>
            </c:ext>
          </c:extLst>
        </c:ser>
        <c:ser>
          <c:idx val="2"/>
          <c:order val="2"/>
          <c:tx>
            <c:strRef>
              <c:f>Sheet1!$D$1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Any Mental Illness</c:v>
                </c:pt>
                <c:pt idx="1">
                  <c:v>Serious Mental Illness</c:v>
                </c:pt>
              </c:strCache>
            </c:strRef>
          </c:cat>
          <c:val>
            <c:numRef>
              <c:f>Sheet1!$D$2:$D$3</c:f>
              <c:numCache>
                <c:formatCode>0.0%</c:formatCode>
                <c:ptCount val="2"/>
                <c:pt idx="0">
                  <c:v>0.21</c:v>
                </c:pt>
                <c:pt idx="1">
                  <c:v>0.434</c:v>
                </c:pt>
              </c:numCache>
            </c:numRef>
          </c:val>
          <c:extLst>
            <c:ext xmlns:c16="http://schemas.microsoft.com/office/drawing/2014/chart" uri="{C3380CC4-5D6E-409C-BE32-E72D297353CC}">
              <c16:uniqueId val="{00000002-81E2-448D-994C-BF6D15432AE8}"/>
            </c:ext>
          </c:extLst>
        </c:ser>
        <c:dLbls>
          <c:dLblPos val="outEnd"/>
          <c:showLegendKey val="0"/>
          <c:showVal val="1"/>
          <c:showCatName val="0"/>
          <c:showSerName val="0"/>
          <c:showPercent val="0"/>
          <c:showBubbleSize val="0"/>
        </c:dLbls>
        <c:gapWidth val="150"/>
        <c:axId val="1396142175"/>
        <c:axId val="1396142655"/>
      </c:barChart>
      <c:catAx>
        <c:axId val="1396142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655"/>
        <c:crosses val="autoZero"/>
        <c:auto val="1"/>
        <c:lblAlgn val="ctr"/>
        <c:lblOffset val="100"/>
        <c:noMultiLvlLbl val="0"/>
      </c:catAx>
      <c:valAx>
        <c:axId val="1396142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of Adults Reporting Unmet Need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96142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Spending</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2000</c:v>
                </c:pt>
                <c:pt idx="1">
                  <c:v>2010</c:v>
                </c:pt>
                <c:pt idx="2">
                  <c:v>2020</c:v>
                </c:pt>
                <c:pt idx="3">
                  <c:v>2021</c:v>
                </c:pt>
              </c:numCache>
            </c:numRef>
          </c:cat>
          <c:val>
            <c:numRef>
              <c:f>Sheet1!$B$2:$B$5</c:f>
              <c:numCache>
                <c:formatCode>_("$"* #,##0_);_("$"* \(#,##0\);_("$"* "-"??_);_(@_)</c:formatCode>
                <c:ptCount val="4"/>
                <c:pt idx="0">
                  <c:v>2211.8909463505206</c:v>
                </c:pt>
                <c:pt idx="1">
                  <c:v>1693.1640771491745</c:v>
                </c:pt>
                <c:pt idx="2">
                  <c:v>1877.7166860065872</c:v>
                </c:pt>
                <c:pt idx="3">
                  <c:v>1952.7270231408154</c:v>
                </c:pt>
              </c:numCache>
            </c:numRef>
          </c:val>
          <c:smooth val="0"/>
          <c:extLst>
            <c:ext xmlns:c16="http://schemas.microsoft.com/office/drawing/2014/chart" uri="{C3380CC4-5D6E-409C-BE32-E72D297353CC}">
              <c16:uniqueId val="{00000000-BAF4-4374-9823-F58E09D95595}"/>
            </c:ext>
          </c:extLst>
        </c:ser>
        <c:dLbls>
          <c:dLblPos val="t"/>
          <c:showLegendKey val="0"/>
          <c:showVal val="1"/>
          <c:showCatName val="0"/>
          <c:showSerName val="0"/>
          <c:showPercent val="0"/>
          <c:showBubbleSize val="0"/>
        </c:dLbls>
        <c:smooth val="0"/>
        <c:axId val="1474586783"/>
        <c:axId val="1474577663"/>
      </c:lineChart>
      <c:catAx>
        <c:axId val="147458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77663"/>
        <c:crosses val="autoZero"/>
        <c:auto val="1"/>
        <c:lblAlgn val="ctr"/>
        <c:lblOffset val="100"/>
        <c:noMultiLvlLbl val="0"/>
      </c:catAx>
      <c:valAx>
        <c:axId val="1474577663"/>
        <c:scaling>
          <c:orientation val="minMax"/>
          <c:min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dirty="0"/>
                  <a:t>$ Per Person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8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Medicare</c:v>
                </c:pt>
              </c:strCache>
            </c:strRef>
          </c:tx>
          <c:spPr>
            <a:solidFill>
              <a:schemeClr val="tx1"/>
            </a:solidFill>
            <a:ln>
              <a:solidFill>
                <a:schemeClr val="tx1"/>
              </a:solid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_("$"* #,##0_);_("$"* \(#,##0\);_("$"* "-"??_);_(@_)</c:formatCode>
                <c:ptCount val="10"/>
                <c:pt idx="0">
                  <c:v>27204576</c:v>
                </c:pt>
                <c:pt idx="1">
                  <c:v>28380660</c:v>
                </c:pt>
                <c:pt idx="2">
                  <c:v>29607816</c:v>
                </c:pt>
                <c:pt idx="3">
                  <c:v>31566864.000000004</c:v>
                </c:pt>
                <c:pt idx="4">
                  <c:v>33819534.000000007</c:v>
                </c:pt>
                <c:pt idx="5">
                  <c:v>35020734</c:v>
                </c:pt>
                <c:pt idx="6">
                  <c:v>37572654</c:v>
                </c:pt>
                <c:pt idx="7">
                  <c:v>39972702</c:v>
                </c:pt>
                <c:pt idx="8">
                  <c:v>43565550</c:v>
                </c:pt>
                <c:pt idx="9">
                  <c:v>46956000</c:v>
                </c:pt>
              </c:numCache>
            </c:numRef>
          </c:val>
          <c:extLst>
            <c:ext xmlns:c16="http://schemas.microsoft.com/office/drawing/2014/chart" uri="{C3380CC4-5D6E-409C-BE32-E72D297353CC}">
              <c16:uniqueId val="{00000005-F46B-4066-BBDE-198A8A08AAC4}"/>
            </c:ext>
          </c:extLst>
        </c:ser>
        <c:ser>
          <c:idx val="1"/>
          <c:order val="1"/>
          <c:tx>
            <c:strRef>
              <c:f>Sheet1!$C$1</c:f>
              <c:strCache>
                <c:ptCount val="1"/>
                <c:pt idx="0">
                  <c:v>Medicaid</c:v>
                </c:pt>
              </c:strCache>
            </c:strRef>
          </c:tx>
          <c:spPr>
            <a:solidFill>
              <a:schemeClr val="accent2"/>
            </a:solidFill>
            <a:ln>
              <a:no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_("$"* #,##0_);_("$"* \(#,##0\);_("$"* "-"??_);_(@_)</c:formatCode>
                <c:ptCount val="10"/>
                <c:pt idx="0">
                  <c:v>52127520</c:v>
                </c:pt>
                <c:pt idx="1">
                  <c:v>54227424</c:v>
                </c:pt>
                <c:pt idx="2">
                  <c:v>55564320</c:v>
                </c:pt>
                <c:pt idx="3">
                  <c:v>57292320</c:v>
                </c:pt>
                <c:pt idx="4">
                  <c:v>59077248</c:v>
                </c:pt>
                <c:pt idx="5">
                  <c:v>64560384</c:v>
                </c:pt>
                <c:pt idx="6">
                  <c:v>70854144</c:v>
                </c:pt>
                <c:pt idx="7">
                  <c:v>77750304</c:v>
                </c:pt>
                <c:pt idx="8">
                  <c:v>83873376</c:v>
                </c:pt>
                <c:pt idx="9">
                  <c:v>89442432</c:v>
                </c:pt>
              </c:numCache>
            </c:numRef>
          </c:val>
          <c:extLst>
            <c:ext xmlns:c16="http://schemas.microsoft.com/office/drawing/2014/chart" uri="{C3380CC4-5D6E-409C-BE32-E72D297353CC}">
              <c16:uniqueId val="{00000006-F46B-4066-BBDE-198A8A08AAC4}"/>
            </c:ext>
          </c:extLst>
        </c:ser>
        <c:ser>
          <c:idx val="2"/>
          <c:order val="2"/>
          <c:tx>
            <c:strRef>
              <c:f>Sheet1!$D$1</c:f>
              <c:strCache>
                <c:ptCount val="1"/>
                <c:pt idx="0">
                  <c:v>Commercial</c:v>
                </c:pt>
              </c:strCache>
            </c:strRef>
          </c:tx>
          <c:spPr>
            <a:solidFill>
              <a:schemeClr val="accent3"/>
            </a:solidFill>
            <a:ln>
              <a:no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Sheet1!$D$2:$D$11</c:f>
              <c:numCache>
                <c:formatCode>_("$"* #,##0_);_("$"* \(#,##0\);_("$"* "-"??_);_(@_)</c:formatCode>
                <c:ptCount val="10"/>
                <c:pt idx="0">
                  <c:v>28476144</c:v>
                </c:pt>
                <c:pt idx="1">
                  <c:v>30073812</c:v>
                </c:pt>
                <c:pt idx="2">
                  <c:v>31360426</c:v>
                </c:pt>
                <c:pt idx="3">
                  <c:v>33141838</c:v>
                </c:pt>
                <c:pt idx="4">
                  <c:v>34200657</c:v>
                </c:pt>
                <c:pt idx="5">
                  <c:v>34343917</c:v>
                </c:pt>
                <c:pt idx="6">
                  <c:v>36630248</c:v>
                </c:pt>
                <c:pt idx="7">
                  <c:v>39399690</c:v>
                </c:pt>
                <c:pt idx="8">
                  <c:v>43824046</c:v>
                </c:pt>
                <c:pt idx="9">
                  <c:v>47693168</c:v>
                </c:pt>
              </c:numCache>
            </c:numRef>
          </c:val>
          <c:extLst>
            <c:ext xmlns:c16="http://schemas.microsoft.com/office/drawing/2014/chart" uri="{C3380CC4-5D6E-409C-BE32-E72D297353CC}">
              <c16:uniqueId val="{00000007-F46B-4066-BBDE-198A8A08AAC4}"/>
            </c:ext>
          </c:extLst>
        </c:ser>
        <c:ser>
          <c:idx val="3"/>
          <c:order val="3"/>
          <c:tx>
            <c:strRef>
              <c:f>Sheet1!#REF!</c:f>
              <c:strCache>
                <c:ptCount val="1"/>
                <c:pt idx="0">
                  <c:v>#REF!</c:v>
                </c:pt>
              </c:strCache>
            </c:strRef>
          </c:tx>
          <c:spPr>
            <a:solidFill>
              <a:schemeClr val="accent4"/>
            </a:solidFill>
            <a:ln>
              <a:no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Sheet1!#REF!</c:f>
              <c:numCache>
                <c:formatCode>General</c:formatCode>
                <c:ptCount val="1"/>
                <c:pt idx="0">
                  <c:v>1</c:v>
                </c:pt>
              </c:numCache>
            </c:numRef>
          </c:val>
          <c:extLst>
            <c:ext xmlns:c16="http://schemas.microsoft.com/office/drawing/2014/chart" uri="{C3380CC4-5D6E-409C-BE32-E72D297353CC}">
              <c16:uniqueId val="{00000000-A5A1-4842-B68E-22C58B0ABA77}"/>
            </c:ext>
          </c:extLst>
        </c:ser>
        <c:dLbls>
          <c:showLegendKey val="0"/>
          <c:showVal val="0"/>
          <c:showCatName val="0"/>
          <c:showSerName val="0"/>
          <c:showPercent val="0"/>
          <c:showBubbleSize val="0"/>
        </c:dLbls>
        <c:gapWidth val="150"/>
        <c:axId val="1474586783"/>
        <c:axId val="1474577663"/>
      </c:barChart>
      <c:catAx>
        <c:axId val="147458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77663"/>
        <c:crosses val="autoZero"/>
        <c:auto val="1"/>
        <c:lblAlgn val="ctr"/>
        <c:lblOffset val="100"/>
        <c:noMultiLvlLbl val="0"/>
      </c:catAx>
      <c:valAx>
        <c:axId val="14745776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Millions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86783"/>
        <c:crosses val="autoZero"/>
        <c:crossBetween val="between"/>
        <c:dispUnits>
          <c:builtInUnit val="millions"/>
        </c:dispUnits>
      </c:valAx>
      <c:spPr>
        <a:noFill/>
        <a:ln>
          <a:no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a:t>Share of Mental Health &amp; Addiction Treatment Spending, 2015-2024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Share of Mental Health &amp; Addiction Treatment Spending, 2014-2024</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1F9C-4DC2-9A81-73CDA99353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BB-4901-8A93-B856A97A9A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BB-4901-8A93-B856A97A9A25}"/>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Medicare</c:v>
                </c:pt>
                <c:pt idx="1">
                  <c:v>Medicaid</c:v>
                </c:pt>
                <c:pt idx="2">
                  <c:v>Commercial</c:v>
                </c:pt>
              </c:strCache>
            </c:strRef>
          </c:cat>
          <c:val>
            <c:numRef>
              <c:f>Sheet1!$B$2:$B$4</c:f>
              <c:numCache>
                <c:formatCode>0.0%</c:formatCode>
                <c:ptCount val="3"/>
                <c:pt idx="0">
                  <c:v>0.25700000000000001</c:v>
                </c:pt>
                <c:pt idx="1">
                  <c:v>0.48199999999999998</c:v>
                </c:pt>
                <c:pt idx="2">
                  <c:v>0.26200000000000001</c:v>
                </c:pt>
              </c:numCache>
            </c:numRef>
          </c:val>
          <c:extLst>
            <c:ext xmlns:c16="http://schemas.microsoft.com/office/drawing/2014/chart" uri="{C3380CC4-5D6E-409C-BE32-E72D297353CC}">
              <c16:uniqueId val="{00000000-1F9C-4DC2-9A81-73CDA993536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Spending</c:v>
                </c:pt>
              </c:strCache>
            </c:strRef>
          </c:tx>
          <c:spPr>
            <a:ln w="28575" cap="rnd">
              <a:solidFill>
                <a:schemeClr val="tx1"/>
              </a:solidFill>
              <a:round/>
            </a:ln>
            <a:effectLst/>
          </c:spPr>
          <c:marker>
            <c:symbol val="none"/>
          </c:marker>
          <c:dLbls>
            <c:dLbl>
              <c:idx val="2"/>
              <c:layout>
                <c:manualLayout>
                  <c:x val="-5.1264652871987774E-2"/>
                  <c:y val="-0.1042230526268962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17-40DE-B2CB-2B8388294D93}"/>
                </c:ext>
              </c:extLst>
            </c:dLbl>
            <c:dLbl>
              <c:idx val="3"/>
              <c:layout>
                <c:manualLayout>
                  <c:x val="-6.7052753729585662E-2"/>
                  <c:y val="-8.44490413274612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17-40DE-B2CB-2B8388294D93}"/>
                </c:ext>
              </c:extLst>
            </c:dLbl>
            <c:dLbl>
              <c:idx val="5"/>
              <c:layout>
                <c:manualLayout>
                  <c:x val="-4.6958807183551984E-2"/>
                  <c:y val="-0.1211722051692691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F17-40DE-B2CB-2B8388294D93}"/>
                </c:ext>
              </c:extLst>
            </c:dLbl>
            <c:dLbl>
              <c:idx val="7"/>
              <c:layout>
                <c:manualLayout>
                  <c:x val="-3.1170706325953996E-2"/>
                  <c:y val="-9.0098758841585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17-40DE-B2CB-2B8388294D93}"/>
                </c:ext>
              </c:extLst>
            </c:dLbl>
            <c:dLbl>
              <c:idx val="8"/>
              <c:layout>
                <c:manualLayout>
                  <c:x val="-4.552352528740683E-2"/>
                  <c:y val="-0.1211722051692690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F17-40DE-B2CB-2B8388294D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_("$"* #,##0_);_("$"* \(#,##0\);_("$"* "-"??_);_(@_)</c:formatCode>
                <c:ptCount val="10"/>
                <c:pt idx="0">
                  <c:v>691</c:v>
                </c:pt>
                <c:pt idx="1">
                  <c:v>692</c:v>
                </c:pt>
                <c:pt idx="2">
                  <c:v>689</c:v>
                </c:pt>
                <c:pt idx="3">
                  <c:v>700</c:v>
                </c:pt>
                <c:pt idx="4">
                  <c:v>720</c:v>
                </c:pt>
                <c:pt idx="5">
                  <c:v>713</c:v>
                </c:pt>
                <c:pt idx="6">
                  <c:v>741</c:v>
                </c:pt>
                <c:pt idx="7">
                  <c:v>718</c:v>
                </c:pt>
                <c:pt idx="8">
                  <c:v>720</c:v>
                </c:pt>
                <c:pt idx="9">
                  <c:v>739</c:v>
                </c:pt>
              </c:numCache>
            </c:numRef>
          </c:val>
          <c:smooth val="0"/>
          <c:extLst>
            <c:ext xmlns:c16="http://schemas.microsoft.com/office/drawing/2014/chart" uri="{C3380CC4-5D6E-409C-BE32-E72D297353CC}">
              <c16:uniqueId val="{00000000-7F17-40DE-B2CB-2B8388294D93}"/>
            </c:ext>
          </c:extLst>
        </c:ser>
        <c:dLbls>
          <c:dLblPos val="t"/>
          <c:showLegendKey val="0"/>
          <c:showVal val="1"/>
          <c:showCatName val="0"/>
          <c:showSerName val="0"/>
          <c:showPercent val="0"/>
          <c:showBubbleSize val="0"/>
        </c:dLbls>
        <c:smooth val="0"/>
        <c:axId val="1474586783"/>
        <c:axId val="1474577663"/>
      </c:lineChart>
      <c:catAx>
        <c:axId val="147458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77663"/>
        <c:crosses val="autoZero"/>
        <c:auto val="1"/>
        <c:lblAlgn val="ctr"/>
        <c:lblOffset val="100"/>
        <c:noMultiLvlLbl val="0"/>
      </c:catAx>
      <c:valAx>
        <c:axId val="1474577663"/>
        <c:scaling>
          <c:orientation val="minMax"/>
          <c:max val="750"/>
          <c:min val="6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Per Member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8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Spending</c:v>
                </c:pt>
              </c:strCache>
            </c:strRef>
          </c:tx>
          <c:spPr>
            <a:ln w="28575" cap="rnd">
              <a:solidFill>
                <a:schemeClr val="tx1"/>
              </a:solidFill>
              <a:round/>
            </a:ln>
            <a:effectLst/>
          </c:spPr>
          <c:marker>
            <c:symbol val="none"/>
          </c:marker>
          <c:dLbls>
            <c:dLbl>
              <c:idx val="3"/>
              <c:layout>
                <c:manualLayout>
                  <c:x val="-5.9483048238983496E-2"/>
                  <c:y val="-8.16241825703990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26-42E1-8516-4B9D4173C2B1}"/>
                </c:ext>
              </c:extLst>
            </c:dLbl>
            <c:dLbl>
              <c:idx val="5"/>
              <c:layout>
                <c:manualLayout>
                  <c:x val="-3.1314982431787569E-2"/>
                  <c:y val="-9.29236175986476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726-42E1-8516-4B9D4173C2B1}"/>
                </c:ext>
              </c:extLst>
            </c:dLbl>
            <c:dLbl>
              <c:idx val="7"/>
              <c:layout>
                <c:manualLayout>
                  <c:x val="-4.5734234563083606E-2"/>
                  <c:y val="-9.2923617598647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26-42E1-8516-4B9D4173C2B1}"/>
                </c:ext>
              </c:extLst>
            </c:dLbl>
            <c:dLbl>
              <c:idx val="8"/>
              <c:layout>
                <c:manualLayout>
                  <c:x val="-7.2460375157149981E-2"/>
                  <c:y val="-8.4449041327461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26-42E1-8516-4B9D4173C2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Sheet1!$B$2:$B$11</c:f>
              <c:numCache>
                <c:formatCode>_("$"* #,##0_);_("$"* \(#,##0\);_("$"* "-"??_);_(@_)</c:formatCode>
                <c:ptCount val="10"/>
                <c:pt idx="0">
                  <c:v>966</c:v>
                </c:pt>
                <c:pt idx="1">
                  <c:v>991</c:v>
                </c:pt>
                <c:pt idx="2">
                  <c:v>985</c:v>
                </c:pt>
                <c:pt idx="3">
                  <c:v>1005</c:v>
                </c:pt>
                <c:pt idx="4">
                  <c:v>1042</c:v>
                </c:pt>
                <c:pt idx="5">
                  <c:v>986</c:v>
                </c:pt>
                <c:pt idx="6">
                  <c:v>979</c:v>
                </c:pt>
                <c:pt idx="7">
                  <c:v>933</c:v>
                </c:pt>
                <c:pt idx="8">
                  <c:v>1019</c:v>
                </c:pt>
                <c:pt idx="9">
                  <c:v>1133</c:v>
                </c:pt>
              </c:numCache>
            </c:numRef>
          </c:val>
          <c:smooth val="0"/>
          <c:extLst>
            <c:ext xmlns:c16="http://schemas.microsoft.com/office/drawing/2014/chart" uri="{C3380CC4-5D6E-409C-BE32-E72D297353CC}">
              <c16:uniqueId val="{00000006-C726-42E1-8516-4B9D4173C2B1}"/>
            </c:ext>
          </c:extLst>
        </c:ser>
        <c:dLbls>
          <c:dLblPos val="t"/>
          <c:showLegendKey val="0"/>
          <c:showVal val="1"/>
          <c:showCatName val="0"/>
          <c:showSerName val="0"/>
          <c:showPercent val="0"/>
          <c:showBubbleSize val="0"/>
        </c:dLbls>
        <c:smooth val="0"/>
        <c:axId val="1474586783"/>
        <c:axId val="1474577663"/>
      </c:lineChart>
      <c:catAx>
        <c:axId val="147458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77663"/>
        <c:crosses val="autoZero"/>
        <c:auto val="1"/>
        <c:lblAlgn val="ctr"/>
        <c:lblOffset val="100"/>
        <c:noMultiLvlLbl val="0"/>
      </c:catAx>
      <c:valAx>
        <c:axId val="1474577663"/>
        <c:scaling>
          <c:orientation val="minMax"/>
          <c:max val="1200"/>
          <c:min val="8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t>$ Per Member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7458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09DE0-159C-42A4-8792-FD802119B63F}"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1C1C9EAF-A059-4F3D-A6CD-84DF51E666A8}">
      <dgm:prSet phldrT="[Text]"/>
      <dgm:spPr/>
      <dgm:t>
        <a:bodyPr/>
        <a:lstStyle/>
        <a:p>
          <a:pPr algn="l"/>
          <a:r>
            <a:rPr lang="en-US"/>
            <a:t>System performance remains uneven, with variation in follow-up care, care coordination, crisis response capacity, and adoption of value-based reimbursement models. Policy initiatives, including CCBHCs and integrated care models, are advancing standardization, but implementation maturity varies across regions.</a:t>
          </a:r>
        </a:p>
      </dgm:t>
    </dgm:pt>
    <dgm:pt modelId="{BE004C83-62F3-4CE0-AE5E-1F1D3048A977}" type="parTrans" cxnId="{0F8C669E-FE1C-4CFA-8897-49D7CE06D887}">
      <dgm:prSet/>
      <dgm:spPr/>
      <dgm:t>
        <a:bodyPr/>
        <a:lstStyle/>
        <a:p>
          <a:endParaRPr lang="en-US"/>
        </a:p>
      </dgm:t>
    </dgm:pt>
    <dgm:pt modelId="{C21F518B-152B-489F-9FB2-DCD9D283404D}" type="sibTrans" cxnId="{0F8C669E-FE1C-4CFA-8897-49D7CE06D887}">
      <dgm:prSet/>
      <dgm:spPr/>
      <dgm:t>
        <a:bodyPr/>
        <a:lstStyle/>
        <a:p>
          <a:endParaRPr lang="en-US"/>
        </a:p>
      </dgm:t>
    </dgm:pt>
    <dgm:pt modelId="{0BC83FB9-2FF0-4435-816E-1225AC07806A}">
      <dgm:prSet phldrT="[Text]"/>
      <dgm:spPr/>
      <dgm:t>
        <a:bodyPr/>
        <a:lstStyle/>
        <a:p>
          <a:pPr algn="l"/>
          <a:r>
            <a:rPr lang="en-US"/>
            <a:t>These dynamics are compounded by persistent workforce shortages, particularly in rural and Medicaid-dominant markets. In response, payers and providers are adopting technology-enabled models, including telebehavioral health, measurement-based care, AI-assisted documentation, digital therapeutics, and remote monitoring.</a:t>
          </a:r>
        </a:p>
      </dgm:t>
    </dgm:pt>
    <dgm:pt modelId="{C1948D75-E0A6-4652-B053-7DEEB7B01C7F}" type="parTrans" cxnId="{00717D95-545B-49AD-BF12-54DDCA2C941E}">
      <dgm:prSet/>
      <dgm:spPr/>
      <dgm:t>
        <a:bodyPr/>
        <a:lstStyle/>
        <a:p>
          <a:endParaRPr lang="en-US"/>
        </a:p>
      </dgm:t>
    </dgm:pt>
    <dgm:pt modelId="{A492CB34-7BFB-44DA-B186-18C230FB7654}" type="sibTrans" cxnId="{00717D95-545B-49AD-BF12-54DDCA2C941E}">
      <dgm:prSet/>
      <dgm:spPr/>
      <dgm:t>
        <a:bodyPr/>
        <a:lstStyle/>
        <a:p>
          <a:endParaRPr lang="en-US"/>
        </a:p>
      </dgm:t>
    </dgm:pt>
    <dgm:pt modelId="{184BB7EA-9600-456A-B05C-29E9276AB0EF}">
      <dgm:prSet/>
      <dgm:spPr/>
      <dgm:t>
        <a:bodyPr/>
        <a:lstStyle/>
        <a:p>
          <a:pPr algn="l"/>
          <a:r>
            <a:rPr lang="en-US"/>
            <a:t>Across payer types, cost concentration is increasingly driven by members with complex medical and behavioral health needs. Individuals with serious mental illness and substance use disorders experience higher utilization, lower medication adherence, and disproportionate spending.</a:t>
          </a:r>
        </a:p>
      </dgm:t>
    </dgm:pt>
    <dgm:pt modelId="{B4A874F5-E457-4410-8954-76B2FECABC74}" type="parTrans" cxnId="{B7EC2B98-4DC3-4450-8AB7-DD584D03BFC4}">
      <dgm:prSet/>
      <dgm:spPr/>
      <dgm:t>
        <a:bodyPr/>
        <a:lstStyle/>
        <a:p>
          <a:endParaRPr lang="en-US"/>
        </a:p>
      </dgm:t>
    </dgm:pt>
    <dgm:pt modelId="{AE37E16A-96E7-4633-A767-D914557DFBCE}" type="sibTrans" cxnId="{B7EC2B98-4DC3-4450-8AB7-DD584D03BFC4}">
      <dgm:prSet/>
      <dgm:spPr/>
      <dgm:t>
        <a:bodyPr/>
        <a:lstStyle/>
        <a:p>
          <a:endParaRPr lang="en-US"/>
        </a:p>
      </dgm:t>
    </dgm:pt>
    <dgm:pt modelId="{A66149B4-3CF7-40FF-B0FE-26B879905BAF}">
      <dgm:prSet phldrT="[Text]"/>
      <dgm:spPr/>
      <dgm:t>
        <a:bodyPr/>
        <a:lstStyle/>
        <a:p>
          <a:pPr algn="l"/>
          <a:r>
            <a:rPr lang="en-US"/>
            <a:t>The behavioral health market is undergoing a structural shift, driven by rising prevalence across youth, working-age adults, and older populations, along with persistent workforce constraints. Increasing cost concentration among high-acuity cohorts is reshaping how payers, providers, and policymakers approach system design.</a:t>
          </a:r>
        </a:p>
      </dgm:t>
    </dgm:pt>
    <dgm:pt modelId="{B5075D55-B2EC-4796-9CFF-E3C6A5AD0A3E}" type="sibTrans" cxnId="{D0D87A21-6FF1-4D20-96AE-37194980B2A2}">
      <dgm:prSet/>
      <dgm:spPr/>
      <dgm:t>
        <a:bodyPr/>
        <a:lstStyle/>
        <a:p>
          <a:endParaRPr lang="en-US"/>
        </a:p>
      </dgm:t>
    </dgm:pt>
    <dgm:pt modelId="{12CED71C-B54E-4A68-98FD-8F580BFB85F4}" type="parTrans" cxnId="{D0D87A21-6FF1-4D20-96AE-37194980B2A2}">
      <dgm:prSet/>
      <dgm:spPr/>
      <dgm:t>
        <a:bodyPr/>
        <a:lstStyle/>
        <a:p>
          <a:endParaRPr lang="en-US"/>
        </a:p>
      </dgm:t>
    </dgm:pt>
    <dgm:pt modelId="{3E68F303-6C8C-46A0-9893-BBC723F73733}" type="pres">
      <dgm:prSet presAssocID="{FF709DE0-159C-42A4-8792-FD802119B63F}" presName="linearFlow" presStyleCnt="0">
        <dgm:presLayoutVars>
          <dgm:dir/>
          <dgm:resizeHandles val="exact"/>
        </dgm:presLayoutVars>
      </dgm:prSet>
      <dgm:spPr/>
    </dgm:pt>
    <dgm:pt modelId="{7E28E586-6F94-44CB-AAEB-44C550E3C341}" type="pres">
      <dgm:prSet presAssocID="{A66149B4-3CF7-40FF-B0FE-26B879905BAF}" presName="composite" presStyleCnt="0"/>
      <dgm:spPr/>
    </dgm:pt>
    <dgm:pt modelId="{BB7673E3-8630-4373-93E6-F03A1661CA1A}" type="pres">
      <dgm:prSet presAssocID="{A66149B4-3CF7-40FF-B0FE-26B879905BAF}" presName="imgShp" presStyleLbl="fgImgPlace1" presStyleIdx="0" presStyleCnt="4"/>
      <dgm:spPr>
        <a:blipFill rotWithShape="1">
          <a:blip xmlns:r="http://schemas.openxmlformats.org/officeDocument/2006/relationships" r:embed="rId1"/>
          <a:srcRect/>
          <a:stretch>
            <a:fillRect t="-8000" b="-8000"/>
          </a:stretch>
        </a:blipFill>
      </dgm:spPr>
    </dgm:pt>
    <dgm:pt modelId="{D49BEF9B-CBF7-44A8-8C91-49A2EAE051AA}" type="pres">
      <dgm:prSet presAssocID="{A66149B4-3CF7-40FF-B0FE-26B879905BAF}" presName="txShp" presStyleLbl="node1" presStyleIdx="0" presStyleCnt="4">
        <dgm:presLayoutVars>
          <dgm:bulletEnabled val="1"/>
        </dgm:presLayoutVars>
      </dgm:prSet>
      <dgm:spPr/>
    </dgm:pt>
    <dgm:pt modelId="{E7F1E96B-402C-4B1C-996E-5C659F2FD140}" type="pres">
      <dgm:prSet presAssocID="{B5075D55-B2EC-4796-9CFF-E3C6A5AD0A3E}" presName="spacing" presStyleCnt="0"/>
      <dgm:spPr/>
    </dgm:pt>
    <dgm:pt modelId="{1315629C-243A-45BB-A3FB-2A2FE559FBA0}" type="pres">
      <dgm:prSet presAssocID="{184BB7EA-9600-456A-B05C-29E9276AB0EF}" presName="composite" presStyleCnt="0"/>
      <dgm:spPr/>
    </dgm:pt>
    <dgm:pt modelId="{C76BDB1F-B007-4C36-AE6E-2858FCF46100}" type="pres">
      <dgm:prSet presAssocID="{184BB7EA-9600-456A-B05C-29E9276AB0EF}" presName="imgShp" presStyleLbl="fgImgPlace1" presStyleIdx="1" presStyleCnt="4"/>
      <dgm:spPr>
        <a:blipFill rotWithShape="1">
          <a:blip xmlns:r="http://schemas.openxmlformats.org/officeDocument/2006/relationships" r:embed="rId2"/>
          <a:srcRect/>
          <a:stretch>
            <a:fillRect t="-9000" b="-9000"/>
          </a:stretch>
        </a:blipFill>
      </dgm:spPr>
    </dgm:pt>
    <dgm:pt modelId="{31ABB693-29ED-4E24-9A99-525DD3D12CDF}" type="pres">
      <dgm:prSet presAssocID="{184BB7EA-9600-456A-B05C-29E9276AB0EF}" presName="txShp" presStyleLbl="node1" presStyleIdx="1" presStyleCnt="4">
        <dgm:presLayoutVars>
          <dgm:bulletEnabled val="1"/>
        </dgm:presLayoutVars>
      </dgm:prSet>
      <dgm:spPr/>
    </dgm:pt>
    <dgm:pt modelId="{F0D55B0B-0DAD-4F35-972B-8D9609FF4451}" type="pres">
      <dgm:prSet presAssocID="{AE37E16A-96E7-4633-A767-D914557DFBCE}" presName="spacing" presStyleCnt="0"/>
      <dgm:spPr/>
    </dgm:pt>
    <dgm:pt modelId="{E6D81CC0-0C03-4414-ACE5-92C4B42D4E4D}" type="pres">
      <dgm:prSet presAssocID="{1C1C9EAF-A059-4F3D-A6CD-84DF51E666A8}" presName="composite" presStyleCnt="0"/>
      <dgm:spPr/>
    </dgm:pt>
    <dgm:pt modelId="{24F174C7-D4BB-4940-8BA2-4FFFD6375AC3}" type="pres">
      <dgm:prSet presAssocID="{1C1C9EAF-A059-4F3D-A6CD-84DF51E666A8}" presName="imgShp" presStyleLbl="fgImgPlace1" presStyleIdx="2" presStyleCnt="4"/>
      <dgm:spPr>
        <a:blipFill rotWithShape="1">
          <a:blip xmlns:r="http://schemas.openxmlformats.org/officeDocument/2006/relationships" r:embed="rId3"/>
          <a:srcRect/>
          <a:stretch>
            <a:fillRect t="-4000" b="-4000"/>
          </a:stretch>
        </a:blipFill>
      </dgm:spPr>
    </dgm:pt>
    <dgm:pt modelId="{EB30EE5B-5449-4510-8501-69A7CE140ADB}" type="pres">
      <dgm:prSet presAssocID="{1C1C9EAF-A059-4F3D-A6CD-84DF51E666A8}" presName="txShp" presStyleLbl="node1" presStyleIdx="2" presStyleCnt="4">
        <dgm:presLayoutVars>
          <dgm:bulletEnabled val="1"/>
        </dgm:presLayoutVars>
      </dgm:prSet>
      <dgm:spPr/>
    </dgm:pt>
    <dgm:pt modelId="{61EC2784-B981-487D-8592-DD8EC90F250E}" type="pres">
      <dgm:prSet presAssocID="{C21F518B-152B-489F-9FB2-DCD9D283404D}" presName="spacing" presStyleCnt="0"/>
      <dgm:spPr/>
    </dgm:pt>
    <dgm:pt modelId="{6EA19BB5-7C8C-499B-BE8F-CB33049271ED}" type="pres">
      <dgm:prSet presAssocID="{0BC83FB9-2FF0-4435-816E-1225AC07806A}" presName="composite" presStyleCnt="0"/>
      <dgm:spPr/>
    </dgm:pt>
    <dgm:pt modelId="{994CB6B1-1C15-479B-AB08-F2347E8BF903}" type="pres">
      <dgm:prSet presAssocID="{0BC83FB9-2FF0-4435-816E-1225AC07806A}" presName="imgShp" presStyleLbl="fgImgPlace1" presStyleIdx="3" presStyleCnt="4"/>
      <dgm:spPr>
        <a:blipFill rotWithShape="1">
          <a:blip xmlns:r="http://schemas.openxmlformats.org/officeDocument/2006/relationships" r:embed="rId4"/>
          <a:srcRect/>
          <a:stretch>
            <a:fillRect l="-13000" r="-13000"/>
          </a:stretch>
        </a:blipFill>
      </dgm:spPr>
    </dgm:pt>
    <dgm:pt modelId="{F72DE9FB-CE77-43B4-A244-4CD1ACF45B29}" type="pres">
      <dgm:prSet presAssocID="{0BC83FB9-2FF0-4435-816E-1225AC07806A}" presName="txShp" presStyleLbl="node1" presStyleIdx="3" presStyleCnt="4">
        <dgm:presLayoutVars>
          <dgm:bulletEnabled val="1"/>
        </dgm:presLayoutVars>
      </dgm:prSet>
      <dgm:spPr/>
    </dgm:pt>
  </dgm:ptLst>
  <dgm:cxnLst>
    <dgm:cxn modelId="{83DD3B10-116C-434F-9942-08A1F2C990FA}" type="presOf" srcId="{1C1C9EAF-A059-4F3D-A6CD-84DF51E666A8}" destId="{EB30EE5B-5449-4510-8501-69A7CE140ADB}" srcOrd="0" destOrd="0" presId="urn:microsoft.com/office/officeart/2005/8/layout/vList3"/>
    <dgm:cxn modelId="{D0D87A21-6FF1-4D20-96AE-37194980B2A2}" srcId="{FF709DE0-159C-42A4-8792-FD802119B63F}" destId="{A66149B4-3CF7-40FF-B0FE-26B879905BAF}" srcOrd="0" destOrd="0" parTransId="{12CED71C-B54E-4A68-98FD-8F580BFB85F4}" sibTransId="{B5075D55-B2EC-4796-9CFF-E3C6A5AD0A3E}"/>
    <dgm:cxn modelId="{919BA522-2374-4202-BC54-F65DB5FFBA98}" type="presOf" srcId="{FF709DE0-159C-42A4-8792-FD802119B63F}" destId="{3E68F303-6C8C-46A0-9893-BBC723F73733}" srcOrd="0" destOrd="0" presId="urn:microsoft.com/office/officeart/2005/8/layout/vList3"/>
    <dgm:cxn modelId="{0D5B5B5B-1441-4731-ACD2-13428D1895EB}" type="presOf" srcId="{0BC83FB9-2FF0-4435-816E-1225AC07806A}" destId="{F72DE9FB-CE77-43B4-A244-4CD1ACF45B29}" srcOrd="0" destOrd="0" presId="urn:microsoft.com/office/officeart/2005/8/layout/vList3"/>
    <dgm:cxn modelId="{00717D95-545B-49AD-BF12-54DDCA2C941E}" srcId="{FF709DE0-159C-42A4-8792-FD802119B63F}" destId="{0BC83FB9-2FF0-4435-816E-1225AC07806A}" srcOrd="3" destOrd="0" parTransId="{C1948D75-E0A6-4652-B053-7DEEB7B01C7F}" sibTransId="{A492CB34-7BFB-44DA-B186-18C230FB7654}"/>
    <dgm:cxn modelId="{B7EC2B98-4DC3-4450-8AB7-DD584D03BFC4}" srcId="{FF709DE0-159C-42A4-8792-FD802119B63F}" destId="{184BB7EA-9600-456A-B05C-29E9276AB0EF}" srcOrd="1" destOrd="0" parTransId="{B4A874F5-E457-4410-8954-76B2FECABC74}" sibTransId="{AE37E16A-96E7-4633-A767-D914557DFBCE}"/>
    <dgm:cxn modelId="{0F8C669E-FE1C-4CFA-8897-49D7CE06D887}" srcId="{FF709DE0-159C-42A4-8792-FD802119B63F}" destId="{1C1C9EAF-A059-4F3D-A6CD-84DF51E666A8}" srcOrd="2" destOrd="0" parTransId="{BE004C83-62F3-4CE0-AE5E-1F1D3048A977}" sibTransId="{C21F518B-152B-489F-9FB2-DCD9D283404D}"/>
    <dgm:cxn modelId="{3687A7C1-46A6-47BA-BE23-3F83AAC8804B}" type="presOf" srcId="{184BB7EA-9600-456A-B05C-29E9276AB0EF}" destId="{31ABB693-29ED-4E24-9A99-525DD3D12CDF}" srcOrd="0" destOrd="0" presId="urn:microsoft.com/office/officeart/2005/8/layout/vList3"/>
    <dgm:cxn modelId="{073072E6-96EC-47D1-993B-0ABC26756B70}" type="presOf" srcId="{A66149B4-3CF7-40FF-B0FE-26B879905BAF}" destId="{D49BEF9B-CBF7-44A8-8C91-49A2EAE051AA}" srcOrd="0" destOrd="0" presId="urn:microsoft.com/office/officeart/2005/8/layout/vList3"/>
    <dgm:cxn modelId="{F5FD6C77-7C1C-4552-BA2C-F5B8E9EE1A27}" type="presParOf" srcId="{3E68F303-6C8C-46A0-9893-BBC723F73733}" destId="{7E28E586-6F94-44CB-AAEB-44C550E3C341}" srcOrd="0" destOrd="0" presId="urn:microsoft.com/office/officeart/2005/8/layout/vList3"/>
    <dgm:cxn modelId="{0ACDAEDF-A7C9-40FA-B339-4D183A0A7119}" type="presParOf" srcId="{7E28E586-6F94-44CB-AAEB-44C550E3C341}" destId="{BB7673E3-8630-4373-93E6-F03A1661CA1A}" srcOrd="0" destOrd="0" presId="urn:microsoft.com/office/officeart/2005/8/layout/vList3"/>
    <dgm:cxn modelId="{DAE0CB40-AD82-4C00-B85D-282FBE7BB444}" type="presParOf" srcId="{7E28E586-6F94-44CB-AAEB-44C550E3C341}" destId="{D49BEF9B-CBF7-44A8-8C91-49A2EAE051AA}" srcOrd="1" destOrd="0" presId="urn:microsoft.com/office/officeart/2005/8/layout/vList3"/>
    <dgm:cxn modelId="{E6560BFE-40B5-456B-AD11-73A0422B7634}" type="presParOf" srcId="{3E68F303-6C8C-46A0-9893-BBC723F73733}" destId="{E7F1E96B-402C-4B1C-996E-5C659F2FD140}" srcOrd="1" destOrd="0" presId="urn:microsoft.com/office/officeart/2005/8/layout/vList3"/>
    <dgm:cxn modelId="{9BA55AC9-7F9F-487C-B1DD-ED25B02352E1}" type="presParOf" srcId="{3E68F303-6C8C-46A0-9893-BBC723F73733}" destId="{1315629C-243A-45BB-A3FB-2A2FE559FBA0}" srcOrd="2" destOrd="0" presId="urn:microsoft.com/office/officeart/2005/8/layout/vList3"/>
    <dgm:cxn modelId="{FC82B410-7538-4988-9585-E83C840850B1}" type="presParOf" srcId="{1315629C-243A-45BB-A3FB-2A2FE559FBA0}" destId="{C76BDB1F-B007-4C36-AE6E-2858FCF46100}" srcOrd="0" destOrd="0" presId="urn:microsoft.com/office/officeart/2005/8/layout/vList3"/>
    <dgm:cxn modelId="{D0DBD6D2-D2E5-476C-98F9-AC0E6B8DDD49}" type="presParOf" srcId="{1315629C-243A-45BB-A3FB-2A2FE559FBA0}" destId="{31ABB693-29ED-4E24-9A99-525DD3D12CDF}" srcOrd="1" destOrd="0" presId="urn:microsoft.com/office/officeart/2005/8/layout/vList3"/>
    <dgm:cxn modelId="{37B01C2E-FC69-4015-9225-0901DE5A5ECD}" type="presParOf" srcId="{3E68F303-6C8C-46A0-9893-BBC723F73733}" destId="{F0D55B0B-0DAD-4F35-972B-8D9609FF4451}" srcOrd="3" destOrd="0" presId="urn:microsoft.com/office/officeart/2005/8/layout/vList3"/>
    <dgm:cxn modelId="{DDDD6151-A48F-4A0A-99F7-E17396CD7435}" type="presParOf" srcId="{3E68F303-6C8C-46A0-9893-BBC723F73733}" destId="{E6D81CC0-0C03-4414-ACE5-92C4B42D4E4D}" srcOrd="4" destOrd="0" presId="urn:microsoft.com/office/officeart/2005/8/layout/vList3"/>
    <dgm:cxn modelId="{5D2B0DE7-5CCE-4FFB-A8B0-DB93E3D40941}" type="presParOf" srcId="{E6D81CC0-0C03-4414-ACE5-92C4B42D4E4D}" destId="{24F174C7-D4BB-4940-8BA2-4FFFD6375AC3}" srcOrd="0" destOrd="0" presId="urn:microsoft.com/office/officeart/2005/8/layout/vList3"/>
    <dgm:cxn modelId="{F4FC7F63-8726-4A57-AA4B-AA0D85C4CCB2}" type="presParOf" srcId="{E6D81CC0-0C03-4414-ACE5-92C4B42D4E4D}" destId="{EB30EE5B-5449-4510-8501-69A7CE140ADB}" srcOrd="1" destOrd="0" presId="urn:microsoft.com/office/officeart/2005/8/layout/vList3"/>
    <dgm:cxn modelId="{90145A89-DBBE-4B62-9398-894BEA36294E}" type="presParOf" srcId="{3E68F303-6C8C-46A0-9893-BBC723F73733}" destId="{61EC2784-B981-487D-8592-DD8EC90F250E}" srcOrd="5" destOrd="0" presId="urn:microsoft.com/office/officeart/2005/8/layout/vList3"/>
    <dgm:cxn modelId="{A216C04A-BCAB-4499-99FE-41B8FE2315ED}" type="presParOf" srcId="{3E68F303-6C8C-46A0-9893-BBC723F73733}" destId="{6EA19BB5-7C8C-499B-BE8F-CB33049271ED}" srcOrd="6" destOrd="0" presId="urn:microsoft.com/office/officeart/2005/8/layout/vList3"/>
    <dgm:cxn modelId="{5FA11CBE-4907-4548-90C0-96246030A7BE}" type="presParOf" srcId="{6EA19BB5-7C8C-499B-BE8F-CB33049271ED}" destId="{994CB6B1-1C15-479B-AB08-F2347E8BF903}" srcOrd="0" destOrd="0" presId="urn:microsoft.com/office/officeart/2005/8/layout/vList3"/>
    <dgm:cxn modelId="{990EA496-C88B-44D2-AA0C-01EB96F8E412}" type="presParOf" srcId="{6EA19BB5-7C8C-499B-BE8F-CB33049271ED}" destId="{F72DE9FB-CE77-43B4-A244-4CD1ACF45B2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EF9B-CBF7-44A8-8C91-49A2EAE051AA}">
      <dsp:nvSpPr>
        <dsp:cNvPr id="0" name=""/>
        <dsp:cNvSpPr/>
      </dsp:nvSpPr>
      <dsp:spPr>
        <a:xfrm rot="10800000">
          <a:off x="2841489" y="897"/>
          <a:ext cx="10256820" cy="10320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92" tIns="57150" rIns="106680" bIns="57150" numCol="1" spcCol="1270" anchor="ctr" anchorCtr="0">
          <a:noAutofit/>
        </a:bodyPr>
        <a:lstStyle/>
        <a:p>
          <a:pPr marL="0" lvl="0" indent="0" algn="l" defTabSz="666750">
            <a:lnSpc>
              <a:spcPct val="90000"/>
            </a:lnSpc>
            <a:spcBef>
              <a:spcPct val="0"/>
            </a:spcBef>
            <a:spcAft>
              <a:spcPct val="35000"/>
            </a:spcAft>
            <a:buNone/>
          </a:pPr>
          <a:r>
            <a:rPr lang="en-US" sz="1500" kern="1200"/>
            <a:t>The behavioral health market is undergoing a structural shift, driven by rising prevalence across youth, working-age adults, and older populations, along with persistent workforce constraints. Increasing cost concentration among high-acuity cohorts is reshaping how payers, providers, and policymakers approach system design.</a:t>
          </a:r>
        </a:p>
      </dsp:txBody>
      <dsp:txXfrm rot="10800000">
        <a:off x="3099494" y="897"/>
        <a:ext cx="9998815" cy="1032020"/>
      </dsp:txXfrm>
    </dsp:sp>
    <dsp:sp modelId="{BB7673E3-8630-4373-93E6-F03A1661CA1A}">
      <dsp:nvSpPr>
        <dsp:cNvPr id="0" name=""/>
        <dsp:cNvSpPr/>
      </dsp:nvSpPr>
      <dsp:spPr>
        <a:xfrm>
          <a:off x="2325479" y="897"/>
          <a:ext cx="1032020" cy="1032020"/>
        </a:xfrm>
        <a:prstGeom prst="ellipse">
          <a:avLst/>
        </a:prstGeom>
        <a:blipFill rotWithShape="1">
          <a:blip xmlns:r="http://schemas.openxmlformats.org/officeDocument/2006/relationships" r:embed="rId1"/>
          <a:srcRect/>
          <a:stretch>
            <a:fillRect t="-8000" b="-8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ABB693-29ED-4E24-9A99-525DD3D12CDF}">
      <dsp:nvSpPr>
        <dsp:cNvPr id="0" name=""/>
        <dsp:cNvSpPr/>
      </dsp:nvSpPr>
      <dsp:spPr>
        <a:xfrm rot="10800000">
          <a:off x="2841489" y="1290923"/>
          <a:ext cx="10256820" cy="10320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92" tIns="57150" rIns="106680" bIns="57150" numCol="1" spcCol="1270" anchor="ctr" anchorCtr="0">
          <a:noAutofit/>
        </a:bodyPr>
        <a:lstStyle/>
        <a:p>
          <a:pPr marL="0" lvl="0" indent="0" algn="l" defTabSz="666750">
            <a:lnSpc>
              <a:spcPct val="90000"/>
            </a:lnSpc>
            <a:spcBef>
              <a:spcPct val="0"/>
            </a:spcBef>
            <a:spcAft>
              <a:spcPct val="35000"/>
            </a:spcAft>
            <a:buNone/>
          </a:pPr>
          <a:r>
            <a:rPr lang="en-US" sz="1500" kern="1200"/>
            <a:t>Across payer types, cost concentration is increasingly driven by members with complex medical and behavioral health needs. Individuals with serious mental illness and substance use disorders experience higher utilization, lower medication adherence, and disproportionate spending.</a:t>
          </a:r>
        </a:p>
      </dsp:txBody>
      <dsp:txXfrm rot="10800000">
        <a:off x="3099494" y="1290923"/>
        <a:ext cx="9998815" cy="1032020"/>
      </dsp:txXfrm>
    </dsp:sp>
    <dsp:sp modelId="{C76BDB1F-B007-4C36-AE6E-2858FCF46100}">
      <dsp:nvSpPr>
        <dsp:cNvPr id="0" name=""/>
        <dsp:cNvSpPr/>
      </dsp:nvSpPr>
      <dsp:spPr>
        <a:xfrm>
          <a:off x="2325479" y="1290923"/>
          <a:ext cx="1032020" cy="1032020"/>
        </a:xfrm>
        <a:prstGeom prst="ellipse">
          <a:avLst/>
        </a:prstGeom>
        <a:blipFill rotWithShape="1">
          <a:blip xmlns:r="http://schemas.openxmlformats.org/officeDocument/2006/relationships" r:embed="rId2"/>
          <a:srcRect/>
          <a:stretch>
            <a:fillRect t="-9000" b="-9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30EE5B-5449-4510-8501-69A7CE140ADB}">
      <dsp:nvSpPr>
        <dsp:cNvPr id="0" name=""/>
        <dsp:cNvSpPr/>
      </dsp:nvSpPr>
      <dsp:spPr>
        <a:xfrm rot="10800000">
          <a:off x="2841489" y="2580949"/>
          <a:ext cx="10256820" cy="10320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92" tIns="57150" rIns="106680" bIns="57150" numCol="1" spcCol="1270" anchor="ctr" anchorCtr="0">
          <a:noAutofit/>
        </a:bodyPr>
        <a:lstStyle/>
        <a:p>
          <a:pPr marL="0" lvl="0" indent="0" algn="l" defTabSz="666750">
            <a:lnSpc>
              <a:spcPct val="90000"/>
            </a:lnSpc>
            <a:spcBef>
              <a:spcPct val="0"/>
            </a:spcBef>
            <a:spcAft>
              <a:spcPct val="35000"/>
            </a:spcAft>
            <a:buNone/>
          </a:pPr>
          <a:r>
            <a:rPr lang="en-US" sz="1500" kern="1200"/>
            <a:t>System performance remains uneven, with variation in follow-up care, care coordination, crisis response capacity, and adoption of value-based reimbursement models. Policy initiatives, including CCBHCs and integrated care models, are advancing standardization, but implementation maturity varies across regions.</a:t>
          </a:r>
        </a:p>
      </dsp:txBody>
      <dsp:txXfrm rot="10800000">
        <a:off x="3099494" y="2580949"/>
        <a:ext cx="9998815" cy="1032020"/>
      </dsp:txXfrm>
    </dsp:sp>
    <dsp:sp modelId="{24F174C7-D4BB-4940-8BA2-4FFFD6375AC3}">
      <dsp:nvSpPr>
        <dsp:cNvPr id="0" name=""/>
        <dsp:cNvSpPr/>
      </dsp:nvSpPr>
      <dsp:spPr>
        <a:xfrm>
          <a:off x="2325479" y="2580949"/>
          <a:ext cx="1032020" cy="1032020"/>
        </a:xfrm>
        <a:prstGeom prst="ellipse">
          <a:avLst/>
        </a:prstGeom>
        <a:blipFill rotWithShape="1">
          <a:blip xmlns:r="http://schemas.openxmlformats.org/officeDocument/2006/relationships" r:embed="rId3"/>
          <a:srcRect/>
          <a:stretch>
            <a:fillRect t="-4000" b="-4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DE9FB-CE77-43B4-A244-4CD1ACF45B29}">
      <dsp:nvSpPr>
        <dsp:cNvPr id="0" name=""/>
        <dsp:cNvSpPr/>
      </dsp:nvSpPr>
      <dsp:spPr>
        <a:xfrm rot="10800000">
          <a:off x="2841489" y="3870974"/>
          <a:ext cx="10256820" cy="10320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5092" tIns="57150" rIns="106680" bIns="57150" numCol="1" spcCol="1270" anchor="ctr" anchorCtr="0">
          <a:noAutofit/>
        </a:bodyPr>
        <a:lstStyle/>
        <a:p>
          <a:pPr marL="0" lvl="0" indent="0" algn="l" defTabSz="666750">
            <a:lnSpc>
              <a:spcPct val="90000"/>
            </a:lnSpc>
            <a:spcBef>
              <a:spcPct val="0"/>
            </a:spcBef>
            <a:spcAft>
              <a:spcPct val="35000"/>
            </a:spcAft>
            <a:buNone/>
          </a:pPr>
          <a:r>
            <a:rPr lang="en-US" sz="1500" kern="1200"/>
            <a:t>These dynamics are compounded by persistent workforce shortages, particularly in rural and Medicaid-dominant markets. In response, payers and providers are adopting technology-enabled models, including telebehavioral health, measurement-based care, AI-assisted documentation, digital therapeutics, and remote monitoring.</a:t>
          </a:r>
        </a:p>
      </dsp:txBody>
      <dsp:txXfrm rot="10800000">
        <a:off x="3099494" y="3870974"/>
        <a:ext cx="9998815" cy="1032020"/>
      </dsp:txXfrm>
    </dsp:sp>
    <dsp:sp modelId="{994CB6B1-1C15-479B-AB08-F2347E8BF903}">
      <dsp:nvSpPr>
        <dsp:cNvPr id="0" name=""/>
        <dsp:cNvSpPr/>
      </dsp:nvSpPr>
      <dsp:spPr>
        <a:xfrm>
          <a:off x="2325479" y="3870974"/>
          <a:ext cx="1032020" cy="1032020"/>
        </a:xfrm>
        <a:prstGeom prst="ellipse">
          <a:avLst/>
        </a:prstGeom>
        <a:blipFill rotWithShape="1">
          <a:blip xmlns:r="http://schemas.openxmlformats.org/officeDocument/2006/relationships" r:embed="rId4"/>
          <a:srcRect/>
          <a:stretch>
            <a:fillRect l="-13000" r="-1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E9151CFF-B8D1-4E3F-AE69-BB1C6F153B2B}" type="datetimeFigureOut">
              <a:rPr lang="en-US" smtClean="0"/>
              <a:t>6/2/2026</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D806A8F5-321F-4FEB-81A7-DE2418F5B7F7}" type="slidenum">
              <a:rPr lang="en-US" smtClean="0"/>
              <a:t>‹#›</a:t>
            </a:fld>
            <a:endParaRPr lang="en-US"/>
          </a:p>
        </p:txBody>
      </p:sp>
    </p:spTree>
    <p:extLst>
      <p:ext uri="{BB962C8B-B14F-4D97-AF65-F5344CB8AC3E}">
        <p14:creationId xmlns:p14="http://schemas.microsoft.com/office/powerpoint/2010/main" val="1431466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E5AFE27-D8F4-40E9-A7BD-A91FF030D230}" type="datetimeFigureOut">
              <a:rPr lang="en-US" smtClean="0"/>
              <a:t>6/2/2026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7CD306CE-24D1-4D7A-A9D3-E4D2FDCDF14D}" type="slidenum">
              <a:rPr lang="en-US" smtClean="0"/>
              <a:t>‹#›</a:t>
            </a:fld>
            <a:endParaRPr lang="en-US"/>
          </a:p>
        </p:txBody>
      </p:sp>
    </p:spTree>
    <p:extLst>
      <p:ext uri="{BB962C8B-B14F-4D97-AF65-F5344CB8AC3E}">
        <p14:creationId xmlns:p14="http://schemas.microsoft.com/office/powerpoint/2010/main" val="5915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a:t>
            </a:fld>
            <a:endParaRPr lang="en-US"/>
          </a:p>
        </p:txBody>
      </p:sp>
    </p:spTree>
    <p:extLst>
      <p:ext uri="{BB962C8B-B14F-4D97-AF65-F5344CB8AC3E}">
        <p14:creationId xmlns:p14="http://schemas.microsoft.com/office/powerpoint/2010/main" val="328119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CD306CE-24D1-4D7A-A9D3-E4D2FDCDF14D}" type="slidenum">
              <a:rPr lang="en-US" smtClean="0"/>
              <a:t>15</a:t>
            </a:fld>
            <a:endParaRPr lang="en-US"/>
          </a:p>
        </p:txBody>
      </p:sp>
    </p:spTree>
    <p:extLst>
      <p:ext uri="{BB962C8B-B14F-4D97-AF65-F5344CB8AC3E}">
        <p14:creationId xmlns:p14="http://schemas.microsoft.com/office/powerpoint/2010/main" val="3901485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16</a:t>
            </a:fld>
            <a:endParaRPr lang="en-US"/>
          </a:p>
        </p:txBody>
      </p:sp>
    </p:spTree>
    <p:extLst>
      <p:ext uri="{BB962C8B-B14F-4D97-AF65-F5344CB8AC3E}">
        <p14:creationId xmlns:p14="http://schemas.microsoft.com/office/powerpoint/2010/main" val="2578827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EA60-0D6B-868A-7F15-69B1136C8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A3593-68A2-E1CA-E8E7-112798B827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C6D4A5-715D-905C-57D0-00C39433C2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6EDAA9-EEC1-4C23-CC8D-116EE65AE3B9}"/>
              </a:ext>
            </a:extLst>
          </p:cNvPr>
          <p:cNvSpPr>
            <a:spLocks noGrp="1"/>
          </p:cNvSpPr>
          <p:nvPr>
            <p:ph type="sldNum" sz="quarter" idx="5"/>
          </p:nvPr>
        </p:nvSpPr>
        <p:spPr/>
        <p:txBody>
          <a:bodyPr/>
          <a:lstStyle/>
          <a:p>
            <a:fld id="{7CD306CE-24D1-4D7A-A9D3-E4D2FDCDF14D}" type="slidenum">
              <a:rPr lang="en-US" smtClean="0"/>
              <a:t>17</a:t>
            </a:fld>
            <a:endParaRPr lang="en-US"/>
          </a:p>
        </p:txBody>
      </p:sp>
    </p:spTree>
    <p:extLst>
      <p:ext uri="{BB962C8B-B14F-4D97-AF65-F5344CB8AC3E}">
        <p14:creationId xmlns:p14="http://schemas.microsoft.com/office/powerpoint/2010/main" val="140618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9759A-8213-FD3E-CE8E-D6D23E6D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1A58F-5B11-7B16-B603-15A7BC018B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44FB5E-9E92-BA9A-8B28-5ED9F9AD26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BA182A-F50E-1806-E050-258BCC5E41CE}"/>
              </a:ext>
            </a:extLst>
          </p:cNvPr>
          <p:cNvSpPr>
            <a:spLocks noGrp="1"/>
          </p:cNvSpPr>
          <p:nvPr>
            <p:ph type="sldNum" sz="quarter" idx="5"/>
          </p:nvPr>
        </p:nvSpPr>
        <p:spPr/>
        <p:txBody>
          <a:bodyPr/>
          <a:lstStyle/>
          <a:p>
            <a:fld id="{7CD306CE-24D1-4D7A-A9D3-E4D2FDCDF14D}" type="slidenum">
              <a:rPr lang="en-US" smtClean="0"/>
              <a:t>18</a:t>
            </a:fld>
            <a:endParaRPr lang="en-US"/>
          </a:p>
        </p:txBody>
      </p:sp>
    </p:spTree>
    <p:extLst>
      <p:ext uri="{BB962C8B-B14F-4D97-AF65-F5344CB8AC3E}">
        <p14:creationId xmlns:p14="http://schemas.microsoft.com/office/powerpoint/2010/main" val="79979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6C776-B497-431C-0223-0A78A3B707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0B5DF-6D3E-9496-4D87-4DF39F4662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B5A600F-34A1-0650-A6F7-F88B227A47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6B3433-3238-A04D-5B5F-FBB677CA14C9}"/>
              </a:ext>
            </a:extLst>
          </p:cNvPr>
          <p:cNvSpPr>
            <a:spLocks noGrp="1"/>
          </p:cNvSpPr>
          <p:nvPr>
            <p:ph type="sldNum" sz="quarter" idx="5"/>
          </p:nvPr>
        </p:nvSpPr>
        <p:spPr/>
        <p:txBody>
          <a:bodyPr/>
          <a:lstStyle/>
          <a:p>
            <a:fld id="{7CD306CE-24D1-4D7A-A9D3-E4D2FDCDF14D}" type="slidenum">
              <a:rPr lang="en-US" smtClean="0"/>
              <a:t>19</a:t>
            </a:fld>
            <a:endParaRPr lang="en-US"/>
          </a:p>
        </p:txBody>
      </p:sp>
    </p:spTree>
    <p:extLst>
      <p:ext uri="{BB962C8B-B14F-4D97-AF65-F5344CB8AC3E}">
        <p14:creationId xmlns:p14="http://schemas.microsoft.com/office/powerpoint/2010/main" val="2733119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6149-3A9E-2E4B-D904-444D72976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6BB6C-A025-96AB-473D-AD1B2AAEA42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5580FD-D516-56EA-76D1-1E13E5A031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91A65A-FA30-F635-7AC5-35D188B2ACDD}"/>
              </a:ext>
            </a:extLst>
          </p:cNvPr>
          <p:cNvSpPr>
            <a:spLocks noGrp="1"/>
          </p:cNvSpPr>
          <p:nvPr>
            <p:ph type="sldNum" sz="quarter" idx="5"/>
          </p:nvPr>
        </p:nvSpPr>
        <p:spPr/>
        <p:txBody>
          <a:bodyPr/>
          <a:lstStyle/>
          <a:p>
            <a:fld id="{7CD306CE-24D1-4D7A-A9D3-E4D2FDCDF14D}" type="slidenum">
              <a:rPr lang="en-US" smtClean="0"/>
              <a:t>20</a:t>
            </a:fld>
            <a:endParaRPr lang="en-US"/>
          </a:p>
        </p:txBody>
      </p:sp>
    </p:spTree>
    <p:extLst>
      <p:ext uri="{BB962C8B-B14F-4D97-AF65-F5344CB8AC3E}">
        <p14:creationId xmlns:p14="http://schemas.microsoft.com/office/powerpoint/2010/main" val="383833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21</a:t>
            </a:fld>
            <a:endParaRPr lang="en-US"/>
          </a:p>
        </p:txBody>
      </p:sp>
    </p:spTree>
    <p:extLst>
      <p:ext uri="{BB962C8B-B14F-4D97-AF65-F5344CB8AC3E}">
        <p14:creationId xmlns:p14="http://schemas.microsoft.com/office/powerpoint/2010/main" val="392493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23</a:t>
            </a:fld>
            <a:endParaRPr lang="en-US"/>
          </a:p>
        </p:txBody>
      </p:sp>
    </p:spTree>
    <p:extLst>
      <p:ext uri="{BB962C8B-B14F-4D97-AF65-F5344CB8AC3E}">
        <p14:creationId xmlns:p14="http://schemas.microsoft.com/office/powerpoint/2010/main" val="235345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24</a:t>
            </a:fld>
            <a:endParaRPr lang="en-US"/>
          </a:p>
        </p:txBody>
      </p:sp>
    </p:spTree>
    <p:extLst>
      <p:ext uri="{BB962C8B-B14F-4D97-AF65-F5344CB8AC3E}">
        <p14:creationId xmlns:p14="http://schemas.microsoft.com/office/powerpoint/2010/main" val="322012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25</a:t>
            </a:fld>
            <a:endParaRPr lang="en-US"/>
          </a:p>
        </p:txBody>
      </p:sp>
    </p:spTree>
    <p:extLst>
      <p:ext uri="{BB962C8B-B14F-4D97-AF65-F5344CB8AC3E}">
        <p14:creationId xmlns:p14="http://schemas.microsoft.com/office/powerpoint/2010/main" val="12195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D306CE-24D1-4D7A-A9D3-E4D2FDCDF14D}" type="slidenum">
              <a:rPr lang="en-US" smtClean="0"/>
              <a:t>5</a:t>
            </a:fld>
            <a:endParaRPr lang="en-US"/>
          </a:p>
        </p:txBody>
      </p:sp>
    </p:spTree>
    <p:extLst>
      <p:ext uri="{BB962C8B-B14F-4D97-AF65-F5344CB8AC3E}">
        <p14:creationId xmlns:p14="http://schemas.microsoft.com/office/powerpoint/2010/main" val="3392030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26</a:t>
            </a:fld>
            <a:endParaRPr lang="en-US"/>
          </a:p>
        </p:txBody>
      </p:sp>
    </p:spTree>
    <p:extLst>
      <p:ext uri="{BB962C8B-B14F-4D97-AF65-F5344CB8AC3E}">
        <p14:creationId xmlns:p14="http://schemas.microsoft.com/office/powerpoint/2010/main" val="1822586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27</a:t>
            </a:fld>
            <a:endParaRPr lang="en-US"/>
          </a:p>
        </p:txBody>
      </p:sp>
    </p:spTree>
    <p:extLst>
      <p:ext uri="{BB962C8B-B14F-4D97-AF65-F5344CB8AC3E}">
        <p14:creationId xmlns:p14="http://schemas.microsoft.com/office/powerpoint/2010/main" val="2392657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CD816-CE9D-E5D1-E31E-B08947D63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D1E5E-DB0B-267F-BEFA-2CBEB49739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853A48-3535-CC36-8C5B-C5B6632B1A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7FF413-ECE8-233F-A80D-20BC3F8A3A0F}"/>
              </a:ext>
            </a:extLst>
          </p:cNvPr>
          <p:cNvSpPr>
            <a:spLocks noGrp="1"/>
          </p:cNvSpPr>
          <p:nvPr>
            <p:ph type="sldNum" sz="quarter" idx="5"/>
          </p:nvPr>
        </p:nvSpPr>
        <p:spPr/>
        <p:txBody>
          <a:bodyPr/>
          <a:lstStyle/>
          <a:p>
            <a:fld id="{7CD306CE-24D1-4D7A-A9D3-E4D2FDCDF14D}" type="slidenum">
              <a:rPr lang="en-US" smtClean="0"/>
              <a:t>28</a:t>
            </a:fld>
            <a:endParaRPr lang="en-US"/>
          </a:p>
        </p:txBody>
      </p:sp>
    </p:spTree>
    <p:extLst>
      <p:ext uri="{BB962C8B-B14F-4D97-AF65-F5344CB8AC3E}">
        <p14:creationId xmlns:p14="http://schemas.microsoft.com/office/powerpoint/2010/main" val="412072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35B2-7D8F-8D70-4969-F78E762CC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A0D0F9-0AB4-3368-D711-BD2479BC41F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277E4F-DE54-A1CE-AFE5-2C1D8D8A47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72B2F3-1551-EE53-A7CB-4F43D2FA04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306CE-24D1-4D7A-A9D3-E4D2FDCDF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912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BD832-5684-6ECC-6B44-0FC05431C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BD946-C93F-9F85-FB44-F9C08BD252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754D8F-DD3B-0497-825C-1D106382D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28F6BA-EED5-5821-303A-BD5BD279869C}"/>
              </a:ext>
            </a:extLst>
          </p:cNvPr>
          <p:cNvSpPr>
            <a:spLocks noGrp="1"/>
          </p:cNvSpPr>
          <p:nvPr>
            <p:ph type="sldNum" sz="quarter" idx="5"/>
          </p:nvPr>
        </p:nvSpPr>
        <p:spPr/>
        <p:txBody>
          <a:bodyPr/>
          <a:lstStyle/>
          <a:p>
            <a:fld id="{7CD306CE-24D1-4D7A-A9D3-E4D2FDCDF14D}" type="slidenum">
              <a:rPr lang="en-US" smtClean="0"/>
              <a:t>30</a:t>
            </a:fld>
            <a:endParaRPr lang="en-US"/>
          </a:p>
        </p:txBody>
      </p:sp>
    </p:spTree>
    <p:extLst>
      <p:ext uri="{BB962C8B-B14F-4D97-AF65-F5344CB8AC3E}">
        <p14:creationId xmlns:p14="http://schemas.microsoft.com/office/powerpoint/2010/main" val="189735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31</a:t>
            </a:fld>
            <a:endParaRPr lang="en-US"/>
          </a:p>
        </p:txBody>
      </p:sp>
    </p:spTree>
    <p:extLst>
      <p:ext uri="{BB962C8B-B14F-4D97-AF65-F5344CB8AC3E}">
        <p14:creationId xmlns:p14="http://schemas.microsoft.com/office/powerpoint/2010/main" val="433979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BA682-DF41-64AF-002B-3E81AC3F7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8777E-F3F2-A212-CE9F-1E5E11EB201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EB6597-028F-1138-9D90-0A666860CC8E}"/>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14BA690E-E3F0-B11D-3D58-739BDFD885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306CE-24D1-4D7A-A9D3-E4D2FDCDF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77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33</a:t>
            </a:fld>
            <a:endParaRPr lang="en-US"/>
          </a:p>
        </p:txBody>
      </p:sp>
    </p:spTree>
    <p:extLst>
      <p:ext uri="{BB962C8B-B14F-4D97-AF65-F5344CB8AC3E}">
        <p14:creationId xmlns:p14="http://schemas.microsoft.com/office/powerpoint/2010/main" val="2787726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409BF-C7BE-5F60-9DF9-3C3C8D2CC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60BFE-949A-5332-7013-1845F8D86B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E463E59-2906-2702-F03F-C9883539C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D2CC07-7D9A-ACA8-5B22-09F0756AF1AF}"/>
              </a:ext>
            </a:extLst>
          </p:cNvPr>
          <p:cNvSpPr>
            <a:spLocks noGrp="1"/>
          </p:cNvSpPr>
          <p:nvPr>
            <p:ph type="sldNum" sz="quarter" idx="5"/>
          </p:nvPr>
        </p:nvSpPr>
        <p:spPr/>
        <p:txBody>
          <a:bodyPr/>
          <a:lstStyle/>
          <a:p>
            <a:fld id="{7CD306CE-24D1-4D7A-A9D3-E4D2FDCDF14D}" type="slidenum">
              <a:rPr lang="en-US" smtClean="0"/>
              <a:t>34</a:t>
            </a:fld>
            <a:endParaRPr lang="en-US"/>
          </a:p>
        </p:txBody>
      </p:sp>
    </p:spTree>
    <p:extLst>
      <p:ext uri="{BB962C8B-B14F-4D97-AF65-F5344CB8AC3E}">
        <p14:creationId xmlns:p14="http://schemas.microsoft.com/office/powerpoint/2010/main" val="1655223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36</a:t>
            </a:fld>
            <a:endParaRPr lang="en-US"/>
          </a:p>
        </p:txBody>
      </p:sp>
    </p:spTree>
    <p:extLst>
      <p:ext uri="{BB962C8B-B14F-4D97-AF65-F5344CB8AC3E}">
        <p14:creationId xmlns:p14="http://schemas.microsoft.com/office/powerpoint/2010/main" val="3729504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DAF3B-FE31-AF46-E6DF-64847EAE4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8543C-C580-5E8B-B01C-E55BEF8B91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8E1307-B963-8C2C-1031-0E03976C27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871CC7-6EF2-4723-A5CD-D4DF4BF9EE83}"/>
              </a:ext>
            </a:extLst>
          </p:cNvPr>
          <p:cNvSpPr>
            <a:spLocks noGrp="1"/>
          </p:cNvSpPr>
          <p:nvPr>
            <p:ph type="sldNum" sz="quarter" idx="5"/>
          </p:nvPr>
        </p:nvSpPr>
        <p:spPr/>
        <p:txBody>
          <a:bodyPr/>
          <a:lstStyle/>
          <a:p>
            <a:fld id="{7CD306CE-24D1-4D7A-A9D3-E4D2FDCDF14D}" type="slidenum">
              <a:rPr lang="en-US" smtClean="0"/>
              <a:t>6</a:t>
            </a:fld>
            <a:endParaRPr lang="en-US"/>
          </a:p>
        </p:txBody>
      </p:sp>
    </p:spTree>
    <p:extLst>
      <p:ext uri="{BB962C8B-B14F-4D97-AF65-F5344CB8AC3E}">
        <p14:creationId xmlns:p14="http://schemas.microsoft.com/office/powerpoint/2010/main" val="2408567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37</a:t>
            </a:fld>
            <a:endParaRPr lang="en-US"/>
          </a:p>
        </p:txBody>
      </p:sp>
    </p:spTree>
    <p:extLst>
      <p:ext uri="{BB962C8B-B14F-4D97-AF65-F5344CB8AC3E}">
        <p14:creationId xmlns:p14="http://schemas.microsoft.com/office/powerpoint/2010/main" val="3754076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39</a:t>
            </a:fld>
            <a:endParaRPr lang="en-US"/>
          </a:p>
        </p:txBody>
      </p:sp>
    </p:spTree>
    <p:extLst>
      <p:ext uri="{BB962C8B-B14F-4D97-AF65-F5344CB8AC3E}">
        <p14:creationId xmlns:p14="http://schemas.microsoft.com/office/powerpoint/2010/main" val="266471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40</a:t>
            </a:fld>
            <a:endParaRPr lang="en-US"/>
          </a:p>
        </p:txBody>
      </p:sp>
    </p:spTree>
    <p:extLst>
      <p:ext uri="{BB962C8B-B14F-4D97-AF65-F5344CB8AC3E}">
        <p14:creationId xmlns:p14="http://schemas.microsoft.com/office/powerpoint/2010/main" val="4125621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41</a:t>
            </a:fld>
            <a:endParaRPr lang="en-US"/>
          </a:p>
        </p:txBody>
      </p:sp>
    </p:spTree>
    <p:extLst>
      <p:ext uri="{BB962C8B-B14F-4D97-AF65-F5344CB8AC3E}">
        <p14:creationId xmlns:p14="http://schemas.microsoft.com/office/powerpoint/2010/main" val="435281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42</a:t>
            </a:fld>
            <a:endParaRPr lang="en-US"/>
          </a:p>
        </p:txBody>
      </p:sp>
    </p:spTree>
    <p:extLst>
      <p:ext uri="{BB962C8B-B14F-4D97-AF65-F5344CB8AC3E}">
        <p14:creationId xmlns:p14="http://schemas.microsoft.com/office/powerpoint/2010/main" val="394276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CD306CE-24D1-4D7A-A9D3-E4D2FDCDF14D}" type="slidenum">
              <a:rPr lang="en-US" smtClean="0"/>
              <a:t>43</a:t>
            </a:fld>
            <a:endParaRPr lang="en-US"/>
          </a:p>
        </p:txBody>
      </p:sp>
    </p:spTree>
    <p:extLst>
      <p:ext uri="{BB962C8B-B14F-4D97-AF65-F5344CB8AC3E}">
        <p14:creationId xmlns:p14="http://schemas.microsoft.com/office/powerpoint/2010/main" val="332057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F9C70-39C9-F606-972A-43C9228F7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B3516-02B0-56FF-331D-5B8BBC1992D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E23D02-1960-11F8-6F87-2C682018CF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BE4559-CCDE-2663-21A8-C2D6D003CBD5}"/>
              </a:ext>
            </a:extLst>
          </p:cNvPr>
          <p:cNvSpPr>
            <a:spLocks noGrp="1"/>
          </p:cNvSpPr>
          <p:nvPr>
            <p:ph type="sldNum" sz="quarter" idx="5"/>
          </p:nvPr>
        </p:nvSpPr>
        <p:spPr/>
        <p:txBody>
          <a:bodyPr/>
          <a:lstStyle/>
          <a:p>
            <a:fld id="{7CD306CE-24D1-4D7A-A9D3-E4D2FDCDF14D}" type="slidenum">
              <a:rPr lang="en-US" smtClean="0"/>
              <a:t>7</a:t>
            </a:fld>
            <a:endParaRPr lang="en-US"/>
          </a:p>
        </p:txBody>
      </p:sp>
    </p:spTree>
    <p:extLst>
      <p:ext uri="{BB962C8B-B14F-4D97-AF65-F5344CB8AC3E}">
        <p14:creationId xmlns:p14="http://schemas.microsoft.com/office/powerpoint/2010/main" val="257697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D306CE-24D1-4D7A-A9D3-E4D2FDCDF14D}" type="slidenum">
              <a:rPr lang="en-US" smtClean="0"/>
              <a:t>8</a:t>
            </a:fld>
            <a:endParaRPr lang="en-US"/>
          </a:p>
        </p:txBody>
      </p:sp>
    </p:spTree>
    <p:extLst>
      <p:ext uri="{BB962C8B-B14F-4D97-AF65-F5344CB8AC3E}">
        <p14:creationId xmlns:p14="http://schemas.microsoft.com/office/powerpoint/2010/main" val="249067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10</a:t>
            </a:fld>
            <a:endParaRPr lang="en-US"/>
          </a:p>
        </p:txBody>
      </p:sp>
    </p:spTree>
    <p:extLst>
      <p:ext uri="{BB962C8B-B14F-4D97-AF65-F5344CB8AC3E}">
        <p14:creationId xmlns:p14="http://schemas.microsoft.com/office/powerpoint/2010/main" val="2049734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11</a:t>
            </a:fld>
            <a:endParaRPr lang="en-US"/>
          </a:p>
        </p:txBody>
      </p:sp>
    </p:spTree>
    <p:extLst>
      <p:ext uri="{BB962C8B-B14F-4D97-AF65-F5344CB8AC3E}">
        <p14:creationId xmlns:p14="http://schemas.microsoft.com/office/powerpoint/2010/main" val="373766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12</a:t>
            </a:fld>
            <a:endParaRPr lang="en-US"/>
          </a:p>
        </p:txBody>
      </p:sp>
    </p:spTree>
    <p:extLst>
      <p:ext uri="{BB962C8B-B14F-4D97-AF65-F5344CB8AC3E}">
        <p14:creationId xmlns:p14="http://schemas.microsoft.com/office/powerpoint/2010/main" val="817503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D306CE-24D1-4D7A-A9D3-E4D2FDCDF14D}" type="slidenum">
              <a:rPr lang="en-US" smtClean="0"/>
              <a:t>13</a:t>
            </a:fld>
            <a:endParaRPr lang="en-US"/>
          </a:p>
        </p:txBody>
      </p:sp>
    </p:spTree>
    <p:extLst>
      <p:ext uri="{BB962C8B-B14F-4D97-AF65-F5344CB8AC3E}">
        <p14:creationId xmlns:p14="http://schemas.microsoft.com/office/powerpoint/2010/main" val="1979950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EA77570-9C36-494F-AD97-31BCC04AB1A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018093" y="607367"/>
            <a:ext cx="4155813" cy="1020412"/>
          </a:xfrm>
          <a:prstGeom prst="rect">
            <a:avLst/>
          </a:prstGeom>
        </p:spPr>
      </p:pic>
      <p:sp>
        <p:nvSpPr>
          <p:cNvPr id="11" name="Rectangle 10"/>
          <p:cNvSpPr>
            <a:spLocks noChangeArrowheads="1"/>
          </p:cNvSpPr>
          <p:nvPr userDrawn="1"/>
        </p:nvSpPr>
        <p:spPr bwMode="auto">
          <a:xfrm>
            <a:off x="-30480" y="6334566"/>
            <a:ext cx="12252960" cy="548640"/>
          </a:xfrm>
          <a:prstGeom prst="rect">
            <a:avLst/>
          </a:prstGeom>
          <a:solidFill>
            <a:schemeClr val="bg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Text Placeholder 11"/>
          <p:cNvSpPr>
            <a:spLocks noGrp="1"/>
          </p:cNvSpPr>
          <p:nvPr>
            <p:ph type="body" sz="quarter" idx="10" hasCustomPrompt="1"/>
          </p:nvPr>
        </p:nvSpPr>
        <p:spPr>
          <a:xfrm>
            <a:off x="457200" y="2438400"/>
            <a:ext cx="11277600" cy="1676400"/>
          </a:xfrm>
        </p:spPr>
        <p:txBody>
          <a:bodyPr anchor="ctr">
            <a:normAutofit/>
          </a:bodyPr>
          <a:lstStyle>
            <a:lvl1pPr marL="0" indent="0" algn="ctr">
              <a:lnSpc>
                <a:spcPct val="110000"/>
              </a:lnSpc>
              <a:buNone/>
              <a:defRPr sz="40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TextBox 8"/>
          <p:cNvSpPr txBox="1"/>
          <p:nvPr userDrawn="1"/>
        </p:nvSpPr>
        <p:spPr>
          <a:xfrm>
            <a:off x="355600" y="6019801"/>
            <a:ext cx="9448800" cy="230832"/>
          </a:xfrm>
          <a:prstGeom prst="rect">
            <a:avLst/>
          </a:prstGeom>
          <a:noFill/>
        </p:spPr>
        <p:txBody>
          <a:bodyPr wrap="square" rtlCol="0">
            <a:spAutoFit/>
          </a:bodyPr>
          <a:lstStyle/>
          <a:p>
            <a:r>
              <a:rPr lang="en-US" sz="900" b="0" i="0">
                <a:solidFill>
                  <a:schemeClr val="tx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F4956F5-E88D-4D33-9E18-BA369D2F46A1}"/>
              </a:ext>
            </a:extLst>
          </p:cNvPr>
          <p:cNvSpPr>
            <a:spLocks noGrp="1"/>
          </p:cNvSpPr>
          <p:nvPr>
            <p:ph type="body" sz="quarter" idx="12" hasCustomPrompt="1"/>
          </p:nvPr>
        </p:nvSpPr>
        <p:spPr>
          <a:xfrm>
            <a:off x="457200" y="4114800"/>
            <a:ext cx="11277600" cy="1219200"/>
          </a:xfrm>
        </p:spPr>
        <p:txBody>
          <a:bodyPr anchor="ctr"/>
          <a:lstStyle>
            <a:lvl1pPr marL="0" indent="0" algn="ctr">
              <a:lnSpc>
                <a:spcPct val="11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Box 23">
            <a:extLst>
              <a:ext uri="{FF2B5EF4-FFF2-40B4-BE49-F238E27FC236}">
                <a16:creationId xmlns:a16="http://schemas.microsoft.com/office/drawing/2014/main" id="{4B630F2A-62EB-47FE-827F-BD94F8BD50AD}"/>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1650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Title &amp; Subhea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E22B27F-141D-7869-5E29-D7A30332E985}"/>
              </a:ext>
            </a:extLst>
          </p:cNvPr>
          <p:cNvGrpSpPr/>
          <p:nvPr userDrawn="1"/>
        </p:nvGrpSpPr>
        <p:grpSpPr>
          <a:xfrm>
            <a:off x="11133137" y="-446348"/>
            <a:ext cx="2150218" cy="7750695"/>
            <a:chOff x="11201402" y="-304800"/>
            <a:chExt cx="2150218" cy="7750695"/>
          </a:xfrm>
        </p:grpSpPr>
        <p:sp>
          <p:nvSpPr>
            <p:cNvPr id="12" name="Rounded Rectangle 11">
              <a:extLst>
                <a:ext uri="{FF2B5EF4-FFF2-40B4-BE49-F238E27FC236}">
                  <a16:creationId xmlns:a16="http://schemas.microsoft.com/office/drawing/2014/main" id="{C02613BA-7914-CDD2-7EE7-0FF996E1BF48}"/>
                </a:ext>
              </a:extLst>
            </p:cNvPr>
            <p:cNvSpPr/>
            <p:nvPr userDrawn="1"/>
          </p:nvSpPr>
          <p:spPr>
            <a:xfrm rot="13500000">
              <a:off x="11202392" y="5296668"/>
              <a:ext cx="2148237" cy="2150218"/>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3" name="Rounded Rectangle 12">
              <a:extLst>
                <a:ext uri="{FF2B5EF4-FFF2-40B4-BE49-F238E27FC236}">
                  <a16:creationId xmlns:a16="http://schemas.microsoft.com/office/drawing/2014/main" id="{98EFF5F8-BD1A-22EE-1F8E-91C591CBD89B}"/>
                </a:ext>
              </a:extLst>
            </p:cNvPr>
            <p:cNvSpPr/>
            <p:nvPr userDrawn="1"/>
          </p:nvSpPr>
          <p:spPr>
            <a:xfrm rot="13500000">
              <a:off x="11202392" y="2495439"/>
              <a:ext cx="2148237" cy="2150218"/>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4" name="Rounded Rectangle 13">
              <a:extLst>
                <a:ext uri="{FF2B5EF4-FFF2-40B4-BE49-F238E27FC236}">
                  <a16:creationId xmlns:a16="http://schemas.microsoft.com/office/drawing/2014/main" id="{821C96C8-467C-19A5-C994-433AA53CFAFD}"/>
                </a:ext>
              </a:extLst>
            </p:cNvPr>
            <p:cNvSpPr/>
            <p:nvPr userDrawn="1"/>
          </p:nvSpPr>
          <p:spPr>
            <a:xfrm rot="13500000">
              <a:off x="11202392" y="-305790"/>
              <a:ext cx="2148237" cy="2150218"/>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5" name="Rounded Rectangle 14">
              <a:extLst>
                <a:ext uri="{FF2B5EF4-FFF2-40B4-BE49-F238E27FC236}">
                  <a16:creationId xmlns:a16="http://schemas.microsoft.com/office/drawing/2014/main" id="{7E069B90-D4F6-B4A1-51AD-2D296FD8A0A4}"/>
                </a:ext>
              </a:extLst>
            </p:cNvPr>
            <p:cNvSpPr/>
            <p:nvPr userDrawn="1"/>
          </p:nvSpPr>
          <p:spPr>
            <a:xfrm rot="13500000">
              <a:off x="11727189" y="4441105"/>
              <a:ext cx="1063631" cy="1060117"/>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6" name="Rounded Rectangle 15">
              <a:extLst>
                <a:ext uri="{FF2B5EF4-FFF2-40B4-BE49-F238E27FC236}">
                  <a16:creationId xmlns:a16="http://schemas.microsoft.com/office/drawing/2014/main" id="{D1D00119-1BF8-C581-7A63-7A6C17822F31}"/>
                </a:ext>
              </a:extLst>
            </p:cNvPr>
            <p:cNvSpPr/>
            <p:nvPr userDrawn="1"/>
          </p:nvSpPr>
          <p:spPr>
            <a:xfrm rot="13500000">
              <a:off x="11727189" y="1638459"/>
              <a:ext cx="1063631" cy="10601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0" name="Rectangle 9">
            <a:extLst>
              <a:ext uri="{FF2B5EF4-FFF2-40B4-BE49-F238E27FC236}">
                <a16:creationId xmlns:a16="http://schemas.microsoft.com/office/drawing/2014/main" id="{BD5E310B-36DD-4D65-9A9E-69ADFF0C8BB8}"/>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 name="Title 1"/>
          <p:cNvSpPr>
            <a:spLocks noGrp="1"/>
          </p:cNvSpPr>
          <p:nvPr>
            <p:ph type="title" hasCustomPrompt="1"/>
          </p:nvPr>
        </p:nvSpPr>
        <p:spPr>
          <a:xfrm>
            <a:off x="674255" y="2324626"/>
            <a:ext cx="10363200" cy="1362075"/>
          </a:xfrm>
        </p:spPr>
        <p:txBody>
          <a:bodyPr anchor="ctr">
            <a:normAutofit/>
          </a:bodyPr>
          <a:lstStyle>
            <a:lvl1pPr algn="l">
              <a:defRPr sz="4000" b="0" cap="none"/>
            </a:lvl1pPr>
          </a:lstStyle>
          <a:p>
            <a:r>
              <a:rPr lang="en-US"/>
              <a:t>Click To Edit Master Title Style</a:t>
            </a:r>
          </a:p>
        </p:txBody>
      </p:sp>
      <p:sp>
        <p:nvSpPr>
          <p:cNvPr id="3" name="Text Placeholder 2"/>
          <p:cNvSpPr>
            <a:spLocks noGrp="1"/>
          </p:cNvSpPr>
          <p:nvPr>
            <p:ph type="body" idx="1" hasCustomPrompt="1"/>
          </p:nvPr>
        </p:nvSpPr>
        <p:spPr>
          <a:xfrm>
            <a:off x="674255" y="3696226"/>
            <a:ext cx="10363200" cy="1500187"/>
          </a:xfrm>
        </p:spPr>
        <p:txBody>
          <a:bodyPr anchor="ctr">
            <a:normAutofit/>
          </a:bodyPr>
          <a:lstStyle>
            <a:lvl1pPr marL="0" indent="0" algn="l">
              <a:lnSpc>
                <a:spcPct val="100000"/>
              </a:lnSpc>
              <a:buNone/>
              <a:defRPr sz="2400">
                <a:solidFill>
                  <a:schemeClr val="accent1"/>
                </a:solidFill>
                <a:latin typeface="Museo Sans 500" panose="02000000000000000000" pitchFamily="50"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5" name="Rectangle 24">
            <a:extLst>
              <a:ext uri="{FF2B5EF4-FFF2-40B4-BE49-F238E27FC236}">
                <a16:creationId xmlns:a16="http://schemas.microsoft.com/office/drawing/2014/main" id="{E41D3CC0-F96B-4F39-9361-BF99D0F649ED}"/>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0" name="Slide Number Placeholder 5">
            <a:extLst>
              <a:ext uri="{FF2B5EF4-FFF2-40B4-BE49-F238E27FC236}">
                <a16:creationId xmlns:a16="http://schemas.microsoft.com/office/drawing/2014/main" id="{32D71B7A-22F3-41BC-8717-9CF3CD7D9CF4}"/>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4" name="Picture 3">
            <a:extLst>
              <a:ext uri="{FF2B5EF4-FFF2-40B4-BE49-F238E27FC236}">
                <a16:creationId xmlns:a16="http://schemas.microsoft.com/office/drawing/2014/main" id="{D2CFF3FB-34E8-2A7B-8C8C-0565C7DA94D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09" y="449038"/>
            <a:ext cx="3118183" cy="765634"/>
          </a:xfrm>
          <a:prstGeom prst="rect">
            <a:avLst/>
          </a:prstGeom>
        </p:spPr>
      </p:pic>
      <p:sp>
        <p:nvSpPr>
          <p:cNvPr id="7" name="TextBox 6">
            <a:extLst>
              <a:ext uri="{FF2B5EF4-FFF2-40B4-BE49-F238E27FC236}">
                <a16:creationId xmlns:a16="http://schemas.microsoft.com/office/drawing/2014/main" id="{2BD43F9D-644F-D70D-D63F-A69AC9AA4893}"/>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9416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claimer Paid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4AD9CDF-FAE8-C947-CF7C-AEB78EBFCCDB}"/>
              </a:ext>
            </a:extLst>
          </p:cNvPr>
          <p:cNvGrpSpPr/>
          <p:nvPr userDrawn="1"/>
        </p:nvGrpSpPr>
        <p:grpSpPr>
          <a:xfrm>
            <a:off x="-1594152" y="3547935"/>
            <a:ext cx="5175552" cy="3869393"/>
            <a:chOff x="-1942969" y="3504087"/>
            <a:chExt cx="5175552" cy="3869393"/>
          </a:xfrm>
        </p:grpSpPr>
        <p:sp>
          <p:nvSpPr>
            <p:cNvPr id="5" name="Rounded Rectangle 4">
              <a:extLst>
                <a:ext uri="{FF2B5EF4-FFF2-40B4-BE49-F238E27FC236}">
                  <a16:creationId xmlns:a16="http://schemas.microsoft.com/office/drawing/2014/main" id="{A2E54777-D926-E10A-DCBA-08D4F8CFB14A}"/>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6" name="Rounded Rectangle 5">
              <a:extLst>
                <a:ext uri="{FF2B5EF4-FFF2-40B4-BE49-F238E27FC236}">
                  <a16:creationId xmlns:a16="http://schemas.microsoft.com/office/drawing/2014/main" id="{9C9A954C-C585-AB6E-BB27-599742750D4B}"/>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7" name="Rounded Rectangle 6">
              <a:extLst>
                <a:ext uri="{FF2B5EF4-FFF2-40B4-BE49-F238E27FC236}">
                  <a16:creationId xmlns:a16="http://schemas.microsoft.com/office/drawing/2014/main" id="{DC025F1A-CE34-C7FD-1338-CBA0B7EDBC0F}"/>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grpSp>
        <p:nvGrpSpPr>
          <p:cNvPr id="20" name="Group 19">
            <a:extLst>
              <a:ext uri="{FF2B5EF4-FFF2-40B4-BE49-F238E27FC236}">
                <a16:creationId xmlns:a16="http://schemas.microsoft.com/office/drawing/2014/main" id="{866AC0D8-C0AA-AAE6-147A-1768CDD42D74}"/>
              </a:ext>
            </a:extLst>
          </p:cNvPr>
          <p:cNvGrpSpPr/>
          <p:nvPr userDrawn="1"/>
        </p:nvGrpSpPr>
        <p:grpSpPr>
          <a:xfrm flipH="1">
            <a:off x="8578417" y="3547935"/>
            <a:ext cx="5175504" cy="3869393"/>
            <a:chOff x="-1942969" y="3504087"/>
            <a:chExt cx="5175552" cy="3869393"/>
          </a:xfrm>
        </p:grpSpPr>
        <p:sp>
          <p:nvSpPr>
            <p:cNvPr id="21" name="Rounded Rectangle 20">
              <a:extLst>
                <a:ext uri="{FF2B5EF4-FFF2-40B4-BE49-F238E27FC236}">
                  <a16:creationId xmlns:a16="http://schemas.microsoft.com/office/drawing/2014/main" id="{96F06A63-C6C4-094F-09C9-760DF2975831}"/>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2" name="Rounded Rectangle 21">
              <a:extLst>
                <a:ext uri="{FF2B5EF4-FFF2-40B4-BE49-F238E27FC236}">
                  <a16:creationId xmlns:a16="http://schemas.microsoft.com/office/drawing/2014/main" id="{284C3BBB-2F0D-9918-FE3D-FB908143846E}"/>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3" name="Rounded Rectangle 22">
              <a:extLst>
                <a:ext uri="{FF2B5EF4-FFF2-40B4-BE49-F238E27FC236}">
                  <a16:creationId xmlns:a16="http://schemas.microsoft.com/office/drawing/2014/main" id="{3B47814E-EC95-F121-1133-FA33F41AE17D}"/>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0" name="Rectangle 9">
            <a:extLst>
              <a:ext uri="{FF2B5EF4-FFF2-40B4-BE49-F238E27FC236}">
                <a16:creationId xmlns:a16="http://schemas.microsoft.com/office/drawing/2014/main" id="{D03B4DD8-E46D-4581-8A51-D71B2DD42F97}"/>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8" name="TextBox 7"/>
          <p:cNvSpPr txBox="1"/>
          <p:nvPr userDrawn="1"/>
        </p:nvSpPr>
        <p:spPr>
          <a:xfrm>
            <a:off x="1981200" y="2131333"/>
            <a:ext cx="8229600" cy="2185214"/>
          </a:xfrm>
          <a:prstGeom prst="rect">
            <a:avLst/>
          </a:prstGeom>
          <a:noFill/>
        </p:spPr>
        <p:txBody>
          <a:bodyPr wrap="square" rtlCol="0">
            <a:spAutoFit/>
          </a:bodyPr>
          <a:lstStyle/>
          <a:p>
            <a:pPr algn="ctr">
              <a:defRPr/>
            </a:pPr>
            <a:r>
              <a:rPr lang="en-US" sz="2800" b="0" i="0">
                <a:solidFill>
                  <a:srgbClr val="0B304A"/>
                </a:solidFill>
                <a:latin typeface="Museo Sans 900" panose="02000000000000000000" pitchFamily="50" charset="0"/>
              </a:rPr>
              <a:t>This program is paid for by</a:t>
            </a:r>
          </a:p>
          <a:p>
            <a:pPr algn="ctr">
              <a:defRPr/>
            </a:pPr>
            <a:r>
              <a:rPr lang="en-US" sz="2800" b="0" i="0">
                <a:solidFill>
                  <a:srgbClr val="0B304A"/>
                </a:solidFill>
                <a:latin typeface="Museo Sans 900" panose="02000000000000000000" pitchFamily="50" charset="0"/>
              </a:rPr>
              <a:t>Otsuka America Pharmaceutical, Inc.</a:t>
            </a:r>
          </a:p>
          <a:p>
            <a:pPr algn="ctr">
              <a:defRPr/>
            </a:pPr>
            <a:endParaRPr lang="en-US" sz="2400" b="0" i="0">
              <a:solidFill>
                <a:srgbClr val="0B304A"/>
              </a:solidFill>
              <a:latin typeface="Museo Sans 900" panose="02000000000000000000" pitchFamily="50" charset="0"/>
            </a:endParaRPr>
          </a:p>
          <a:p>
            <a:pPr algn="ctr">
              <a:defRPr/>
            </a:pPr>
            <a:r>
              <a:rPr lang="en-US" sz="2800" b="0" i="0">
                <a:solidFill>
                  <a:srgbClr val="0B304A"/>
                </a:solidFill>
                <a:latin typeface="Museo Sans 900" panose="02000000000000000000" pitchFamily="50" charset="0"/>
              </a:rPr>
              <a:t>Speakers are paid consultants for Otsuka Pharmaceutical, Inc.</a:t>
            </a:r>
          </a:p>
        </p:txBody>
      </p:sp>
      <p:sp>
        <p:nvSpPr>
          <p:cNvPr id="14" name="Rectangle 13">
            <a:extLst>
              <a:ext uri="{FF2B5EF4-FFF2-40B4-BE49-F238E27FC236}">
                <a16:creationId xmlns:a16="http://schemas.microsoft.com/office/drawing/2014/main" id="{F1B4B5B3-EAAF-49DD-B664-30747CB38F96}"/>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9" name="Slide Number Placeholder 5">
            <a:extLst>
              <a:ext uri="{FF2B5EF4-FFF2-40B4-BE49-F238E27FC236}">
                <a16:creationId xmlns:a16="http://schemas.microsoft.com/office/drawing/2014/main" id="{19C1F7A5-BAE3-4019-96BD-5C52E3DBFE87}"/>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D79E6B31-2042-1D5F-92A8-6656399E5CA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09" y="449038"/>
            <a:ext cx="3118183" cy="765634"/>
          </a:xfrm>
          <a:prstGeom prst="rect">
            <a:avLst/>
          </a:prstGeom>
        </p:spPr>
      </p:pic>
      <p:sp>
        <p:nvSpPr>
          <p:cNvPr id="9" name="TextBox 8">
            <a:extLst>
              <a:ext uri="{FF2B5EF4-FFF2-40B4-BE49-F238E27FC236}">
                <a16:creationId xmlns:a16="http://schemas.microsoft.com/office/drawing/2014/main" id="{50C71022-FE45-0D95-87C8-9368F8C23979}"/>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27229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sclaimer Paid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E60962-C9F4-4E9B-8CCF-CDDA3BF61E08}"/>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8" name="TextBox 7"/>
          <p:cNvSpPr txBox="1"/>
          <p:nvPr userDrawn="1"/>
        </p:nvSpPr>
        <p:spPr>
          <a:xfrm>
            <a:off x="1981200" y="2804857"/>
            <a:ext cx="8229600" cy="954107"/>
          </a:xfrm>
          <a:prstGeom prst="rect">
            <a:avLst/>
          </a:prstGeom>
          <a:noFill/>
        </p:spPr>
        <p:txBody>
          <a:bodyPr wrap="square" rtlCol="0">
            <a:spAutoFit/>
          </a:bodyPr>
          <a:lstStyle/>
          <a:p>
            <a:pPr algn="ctr">
              <a:defRPr/>
            </a:pPr>
            <a:r>
              <a:rPr lang="en-US" sz="2800" b="0" i="0">
                <a:solidFill>
                  <a:srgbClr val="0B304A"/>
                </a:solidFill>
                <a:latin typeface="Museo Sans 900" panose="02000000000000000000" pitchFamily="50" charset="0"/>
              </a:rPr>
              <a:t>This program is paid for by</a:t>
            </a:r>
          </a:p>
          <a:p>
            <a:pPr algn="ctr">
              <a:defRPr/>
            </a:pPr>
            <a:r>
              <a:rPr lang="en-US" sz="2800" b="0" i="0">
                <a:solidFill>
                  <a:srgbClr val="0B304A"/>
                </a:solidFill>
                <a:latin typeface="Museo Sans 900" panose="02000000000000000000" pitchFamily="50" charset="0"/>
              </a:rPr>
              <a:t>Otsuka America Pharmaceutical, Inc.</a:t>
            </a:r>
          </a:p>
        </p:txBody>
      </p:sp>
      <p:sp>
        <p:nvSpPr>
          <p:cNvPr id="12" name="Rectangle 11">
            <a:extLst>
              <a:ext uri="{FF2B5EF4-FFF2-40B4-BE49-F238E27FC236}">
                <a16:creationId xmlns:a16="http://schemas.microsoft.com/office/drawing/2014/main" id="{05FB0F02-5EC2-483F-874C-00729A0D2180}"/>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8" name="Slide Number Placeholder 5">
            <a:extLst>
              <a:ext uri="{FF2B5EF4-FFF2-40B4-BE49-F238E27FC236}">
                <a16:creationId xmlns:a16="http://schemas.microsoft.com/office/drawing/2014/main" id="{3FF96C64-C9CD-450D-9537-D4E152173BAC}"/>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useo Sans 500" panose="02000000000000000000" pitchFamily="50" charset="0"/>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4E3D217A-5BD5-E55D-0A86-AC8E6DECB36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09" y="449038"/>
            <a:ext cx="3118183" cy="765634"/>
          </a:xfrm>
          <a:prstGeom prst="rect">
            <a:avLst/>
          </a:prstGeom>
        </p:spPr>
      </p:pic>
      <p:sp>
        <p:nvSpPr>
          <p:cNvPr id="5" name="TextBox 4">
            <a:extLst>
              <a:ext uri="{FF2B5EF4-FFF2-40B4-BE49-F238E27FC236}">
                <a16:creationId xmlns:a16="http://schemas.microsoft.com/office/drawing/2014/main" id="{3F084650-7692-C96D-C18C-6A6309C929FE}"/>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73603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Column Subtitle &amp; Image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4D3D2D-8FC0-4C06-9AFD-95B9D9312F82}"/>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Picture Placeholder 2">
            <a:extLst>
              <a:ext uri="{FF2B5EF4-FFF2-40B4-BE49-F238E27FC236}">
                <a16:creationId xmlns:a16="http://schemas.microsoft.com/office/drawing/2014/main" id="{0499CCAE-A1D5-40BE-A22F-D0660463D4F9}"/>
              </a:ext>
            </a:extLst>
          </p:cNvPr>
          <p:cNvSpPr>
            <a:spLocks noGrp="1"/>
          </p:cNvSpPr>
          <p:nvPr>
            <p:ph type="pic" sz="quarter" idx="15"/>
          </p:nvPr>
        </p:nvSpPr>
        <p:spPr>
          <a:xfrm>
            <a:off x="6781799" y="0"/>
            <a:ext cx="5410199" cy="6303258"/>
          </a:xfrm>
        </p:spPr>
        <p:txBody>
          <a:bodyPr/>
          <a:lstStyle/>
          <a:p>
            <a:endParaRPr lang="en-US"/>
          </a:p>
        </p:txBody>
      </p:sp>
      <p:sp>
        <p:nvSpPr>
          <p:cNvPr id="15" name="Title 1"/>
          <p:cNvSpPr>
            <a:spLocks noGrp="1"/>
          </p:cNvSpPr>
          <p:nvPr>
            <p:ph type="title" hasCustomPrompt="1"/>
          </p:nvPr>
        </p:nvSpPr>
        <p:spPr>
          <a:xfrm>
            <a:off x="711201" y="1725477"/>
            <a:ext cx="5657273" cy="3010387"/>
          </a:xfrm>
        </p:spPr>
        <p:txBody>
          <a:bodyPr>
            <a:noAutofit/>
          </a:bodyPr>
          <a:lstStyle>
            <a:lvl1pPr>
              <a:defRPr sz="4000"/>
            </a:lvl1pPr>
          </a:lstStyle>
          <a:p>
            <a:r>
              <a:rPr lang="en-US"/>
              <a:t>Click To Edit Master Title Style</a:t>
            </a:r>
          </a:p>
        </p:txBody>
      </p:sp>
      <p:sp>
        <p:nvSpPr>
          <p:cNvPr id="21" name="Rectangle 20">
            <a:extLst>
              <a:ext uri="{FF2B5EF4-FFF2-40B4-BE49-F238E27FC236}">
                <a16:creationId xmlns:a16="http://schemas.microsoft.com/office/drawing/2014/main" id="{CBC29D85-014F-4805-B10D-41ED5112FE76}"/>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7" name="Slide Number Placeholder 5">
            <a:extLst>
              <a:ext uri="{FF2B5EF4-FFF2-40B4-BE49-F238E27FC236}">
                <a16:creationId xmlns:a16="http://schemas.microsoft.com/office/drawing/2014/main" id="{B31EB1D7-66F7-4A24-8B36-F5CFD5FB7C96}"/>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useo Sans 500" panose="02000000000000000000" pitchFamily="50" charset="0"/>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54BA8A2F-3FAE-0D7E-48FB-BCFA3BECA7A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09" y="449038"/>
            <a:ext cx="3118183" cy="765634"/>
          </a:xfrm>
          <a:prstGeom prst="rect">
            <a:avLst/>
          </a:prstGeom>
        </p:spPr>
      </p:pic>
      <p:sp>
        <p:nvSpPr>
          <p:cNvPr id="6" name="TextBox 5">
            <a:extLst>
              <a:ext uri="{FF2B5EF4-FFF2-40B4-BE49-F238E27FC236}">
                <a16:creationId xmlns:a16="http://schemas.microsoft.com/office/drawing/2014/main" id="{315F73E6-BEBE-7977-C61A-A063E608E2FF}"/>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2406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Side Column W/Title &amp;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DEAEAD-3F8E-4BCA-811E-0667CC123F66}"/>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 name="Rectangle 1">
            <a:extLst>
              <a:ext uri="{FF2B5EF4-FFF2-40B4-BE49-F238E27FC236}">
                <a16:creationId xmlns:a16="http://schemas.microsoft.com/office/drawing/2014/main" id="{8CBDAC81-8432-443B-9215-DE6CE0F21157}"/>
              </a:ext>
            </a:extLst>
          </p:cNvPr>
          <p:cNvSpPr/>
          <p:nvPr userDrawn="1"/>
        </p:nvSpPr>
        <p:spPr>
          <a:xfrm>
            <a:off x="0" y="0"/>
            <a:ext cx="5410200" cy="6222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1" name="Rectangle 10">
            <a:extLst>
              <a:ext uri="{FF2B5EF4-FFF2-40B4-BE49-F238E27FC236}">
                <a16:creationId xmlns:a16="http://schemas.microsoft.com/office/drawing/2014/main" id="{68A17160-1DD9-46A8-A6B7-DCE278DE37B4}"/>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3" name="Content Placeholder 2"/>
          <p:cNvSpPr>
            <a:spLocks noGrp="1"/>
          </p:cNvSpPr>
          <p:nvPr>
            <p:ph idx="1"/>
          </p:nvPr>
        </p:nvSpPr>
        <p:spPr>
          <a:xfrm>
            <a:off x="5638800" y="1371600"/>
            <a:ext cx="6324600" cy="4814784"/>
          </a:xfrm>
        </p:spPr>
        <p:txBody>
          <a:bodyPr>
            <a:normAutofit/>
          </a:bodyPr>
          <a:lstStyle>
            <a:lvl1pPr>
              <a:buClr>
                <a:schemeClr val="accent3"/>
              </a:buClr>
              <a:defRPr sz="2400">
                <a:solidFill>
                  <a:schemeClr val="tx1"/>
                </a:solidFill>
              </a:defRPr>
            </a:lvl1pPr>
            <a:lvl2pPr>
              <a:buClr>
                <a:schemeClr val="accent3"/>
              </a:buClr>
              <a:defRPr sz="2000">
                <a:solidFill>
                  <a:schemeClr val="tx1"/>
                </a:solidFill>
              </a:defRPr>
            </a:lvl2pPr>
            <a:lvl3pPr>
              <a:buClr>
                <a:schemeClr val="accent3"/>
              </a:buClr>
              <a:defRPr sz="1800">
                <a:solidFill>
                  <a:schemeClr val="tx1"/>
                </a:solidFill>
              </a:defRPr>
            </a:lvl3pPr>
            <a:lvl4pPr>
              <a:buClr>
                <a:schemeClr val="accent3"/>
              </a:buClr>
              <a:defRPr sz="1600">
                <a:solidFill>
                  <a:schemeClr val="tx1"/>
                </a:solidFill>
              </a:defRPr>
            </a:lvl4pPr>
            <a:lvl5pPr>
              <a:buClr>
                <a:schemeClr val="accent3"/>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5638800" y="188975"/>
            <a:ext cx="6324600" cy="1030225"/>
          </a:xfrm>
        </p:spPr>
        <p:txBody>
          <a:bodyPr>
            <a:normAutofit/>
          </a:bodyPr>
          <a:lstStyle>
            <a:lvl1pPr>
              <a:defRPr sz="3200"/>
            </a:lvl1pPr>
          </a:lstStyle>
          <a:p>
            <a:r>
              <a:rPr lang="en-US"/>
              <a:t>Click To Edit Master Title Style</a:t>
            </a:r>
          </a:p>
        </p:txBody>
      </p:sp>
      <p:sp>
        <p:nvSpPr>
          <p:cNvPr id="5" name="Text Placeholder 4">
            <a:extLst>
              <a:ext uri="{FF2B5EF4-FFF2-40B4-BE49-F238E27FC236}">
                <a16:creationId xmlns:a16="http://schemas.microsoft.com/office/drawing/2014/main" id="{98123A92-8BD7-4DED-BD13-C933FE7E77CF}"/>
              </a:ext>
            </a:extLst>
          </p:cNvPr>
          <p:cNvSpPr>
            <a:spLocks noGrp="1"/>
          </p:cNvSpPr>
          <p:nvPr>
            <p:ph type="body" sz="quarter" idx="13" hasCustomPrompt="1"/>
          </p:nvPr>
        </p:nvSpPr>
        <p:spPr>
          <a:xfrm>
            <a:off x="457200" y="457201"/>
            <a:ext cx="4495800" cy="5334000"/>
          </a:xfrm>
        </p:spPr>
        <p:txBody>
          <a:bodyPr anchor="ctr">
            <a:normAutofit/>
          </a:bodyPr>
          <a:lstStyle>
            <a:lvl1pPr marL="0" indent="0">
              <a:lnSpc>
                <a:spcPct val="100000"/>
              </a:lnSpc>
              <a:buNone/>
              <a:defRPr sz="3200" b="1" i="0">
                <a:solidFill>
                  <a:schemeClr val="bg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7" name="Slide Number Placeholder 5">
            <a:extLst>
              <a:ext uri="{FF2B5EF4-FFF2-40B4-BE49-F238E27FC236}">
                <a16:creationId xmlns:a16="http://schemas.microsoft.com/office/drawing/2014/main" id="{AACCD01B-9C74-44A9-B56A-C6DA8E30AC6D}"/>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useo Sans 500" panose="02000000000000000000" pitchFamily="50" charset="0"/>
              </a:defRPr>
            </a:lvl1pPr>
          </a:lstStyle>
          <a:p>
            <a:fld id="{027E8CCC-CF4B-46E8-91C5-9CFA5180D914}" type="slidenum">
              <a:rPr lang="en-US" smtClean="0"/>
              <a:pPr/>
              <a:t>‹#›</a:t>
            </a:fld>
            <a:endParaRPr lang="en-US"/>
          </a:p>
        </p:txBody>
      </p:sp>
      <p:sp>
        <p:nvSpPr>
          <p:cNvPr id="7" name="TextBox 6">
            <a:extLst>
              <a:ext uri="{FF2B5EF4-FFF2-40B4-BE49-F238E27FC236}">
                <a16:creationId xmlns:a16="http://schemas.microsoft.com/office/drawing/2014/main" id="{966821CC-0AF3-A9B1-4F55-B4D468DADE83}"/>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944789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D4CC52-CD99-41D4-8293-FE866CDAC3B7}"/>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1" name="Rectangle 10">
            <a:extLst>
              <a:ext uri="{FF2B5EF4-FFF2-40B4-BE49-F238E27FC236}">
                <a16:creationId xmlns:a16="http://schemas.microsoft.com/office/drawing/2014/main" id="{68A17160-1DD9-46A8-A6B7-DCE278DE37B4}"/>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Content Placeholder 2"/>
          <p:cNvSpPr>
            <a:spLocks noGrp="1"/>
          </p:cNvSpPr>
          <p:nvPr>
            <p:ph idx="1"/>
          </p:nvPr>
        </p:nvSpPr>
        <p:spPr>
          <a:xfrm>
            <a:off x="609600" y="1649035"/>
            <a:ext cx="10972800" cy="4495800"/>
          </a:xfrm>
        </p:spPr>
        <p:txBody>
          <a:bodyPr>
            <a:normAutofit/>
          </a:bodyPr>
          <a:lstStyle>
            <a:lvl1pPr>
              <a:buClr>
                <a:schemeClr val="accent3"/>
              </a:buClr>
              <a:defRPr sz="2400">
                <a:solidFill>
                  <a:schemeClr val="tx1"/>
                </a:solidFill>
              </a:defRPr>
            </a:lvl1pPr>
            <a:lvl2pPr>
              <a:buClr>
                <a:schemeClr val="accent3"/>
              </a:buClr>
              <a:defRPr sz="2000">
                <a:solidFill>
                  <a:schemeClr val="tx1"/>
                </a:solidFill>
              </a:defRPr>
            </a:lvl2pPr>
            <a:lvl3pPr>
              <a:buClr>
                <a:schemeClr val="accent3"/>
              </a:buClr>
              <a:defRPr sz="1800">
                <a:solidFill>
                  <a:schemeClr val="tx1"/>
                </a:solidFill>
              </a:defRPr>
            </a:lvl3pPr>
            <a:lvl4pPr>
              <a:buClr>
                <a:schemeClr val="accent3"/>
              </a:buClr>
              <a:defRPr sz="1600">
                <a:solidFill>
                  <a:schemeClr val="tx1"/>
                </a:solidFill>
              </a:defRPr>
            </a:lvl4pPr>
            <a:lvl5pPr>
              <a:buClr>
                <a:schemeClr val="accent3"/>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15" name="Slide Number Placeholder 5">
            <a:extLst>
              <a:ext uri="{FF2B5EF4-FFF2-40B4-BE49-F238E27FC236}">
                <a16:creationId xmlns:a16="http://schemas.microsoft.com/office/drawing/2014/main" id="{0BA03F21-FDE1-47AE-A585-F910E7E8F759}"/>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911DD820-251A-60EC-EE0F-950E5E89DD9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7" name="TextBox 6">
            <a:extLst>
              <a:ext uri="{FF2B5EF4-FFF2-40B4-BE49-F238E27FC236}">
                <a16:creationId xmlns:a16="http://schemas.microsoft.com/office/drawing/2014/main" id="{62FFD71B-4A71-8534-A5EE-5FD16AE9537E}"/>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3044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W/References">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77279A-F48C-4BE1-A325-BB23F8E29398}"/>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0" name="Text Placeholder 3"/>
          <p:cNvSpPr>
            <a:spLocks noGrp="1"/>
          </p:cNvSpPr>
          <p:nvPr>
            <p:ph type="body" sz="quarter" idx="13" hasCustomPrompt="1"/>
          </p:nvPr>
        </p:nvSpPr>
        <p:spPr>
          <a:xfrm>
            <a:off x="609600" y="5721980"/>
            <a:ext cx="10972800" cy="464404"/>
          </a:xfrm>
        </p:spPr>
        <p:txBody>
          <a:bodyPr anchor="ctr">
            <a:normAutofit/>
          </a:bodyPr>
          <a:lstStyle>
            <a:lvl1pPr marL="342900" indent="-342900">
              <a:buFont typeface="+mj-lt"/>
              <a:buAutoNum type="arabicPeriod"/>
              <a:defRPr sz="700">
                <a:solidFill>
                  <a:schemeClr val="tx1"/>
                </a:solidFill>
              </a:defRPr>
            </a:lvl1pPr>
          </a:lstStyle>
          <a:p>
            <a:pPr lvl="0"/>
            <a:r>
              <a:rPr lang="en-US"/>
              <a:t>References</a:t>
            </a:r>
          </a:p>
        </p:txBody>
      </p:sp>
      <p:sp>
        <p:nvSpPr>
          <p:cNvPr id="13" name="Rectangle 12">
            <a:extLst>
              <a:ext uri="{FF2B5EF4-FFF2-40B4-BE49-F238E27FC236}">
                <a16:creationId xmlns:a16="http://schemas.microsoft.com/office/drawing/2014/main" id="{0DDD18AD-F56C-4A35-8CFD-AD90204E65CA}"/>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5" name="Rectangle 14">
            <a:extLst>
              <a:ext uri="{FF2B5EF4-FFF2-40B4-BE49-F238E27FC236}">
                <a16:creationId xmlns:a16="http://schemas.microsoft.com/office/drawing/2014/main" id="{63EE8E20-0398-480F-BC62-DE5A306AF846}"/>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2" name="Content Placeholder 2">
            <a:extLst>
              <a:ext uri="{FF2B5EF4-FFF2-40B4-BE49-F238E27FC236}">
                <a16:creationId xmlns:a16="http://schemas.microsoft.com/office/drawing/2014/main" id="{294D6E52-DB4F-4DB4-BF02-DC68976DB611}"/>
              </a:ext>
            </a:extLst>
          </p:cNvPr>
          <p:cNvSpPr>
            <a:spLocks noGrp="1"/>
          </p:cNvSpPr>
          <p:nvPr>
            <p:ph idx="1"/>
          </p:nvPr>
        </p:nvSpPr>
        <p:spPr>
          <a:xfrm>
            <a:off x="609600" y="1649035"/>
            <a:ext cx="10972800" cy="3989765"/>
          </a:xfrm>
        </p:spPr>
        <p:txBody>
          <a:bodyPr>
            <a:normAutofit/>
          </a:bodyPr>
          <a:lstStyle>
            <a:lvl1pPr>
              <a:buClr>
                <a:schemeClr val="accent3"/>
              </a:buClr>
              <a:defRPr sz="2400">
                <a:solidFill>
                  <a:schemeClr val="tx1"/>
                </a:solidFill>
              </a:defRPr>
            </a:lvl1pPr>
            <a:lvl2pPr>
              <a:buClr>
                <a:schemeClr val="accent3"/>
              </a:buClr>
              <a:defRPr sz="2000">
                <a:solidFill>
                  <a:schemeClr val="tx1"/>
                </a:solidFill>
              </a:defRPr>
            </a:lvl2pPr>
            <a:lvl3pPr>
              <a:buClr>
                <a:schemeClr val="accent3"/>
              </a:buClr>
              <a:defRPr sz="1800">
                <a:solidFill>
                  <a:schemeClr val="tx1"/>
                </a:solidFill>
              </a:defRPr>
            </a:lvl3pPr>
            <a:lvl4pPr>
              <a:buClr>
                <a:schemeClr val="accent3"/>
              </a:buClr>
              <a:defRPr sz="1600">
                <a:solidFill>
                  <a:schemeClr val="tx1"/>
                </a:solidFill>
              </a:defRPr>
            </a:lvl4pPr>
            <a:lvl5pPr>
              <a:buClr>
                <a:schemeClr val="accent3"/>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760200DD-4CB5-4E42-9EB5-585261E776B2}"/>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8" name="Slide Number Placeholder 5">
            <a:extLst>
              <a:ext uri="{FF2B5EF4-FFF2-40B4-BE49-F238E27FC236}">
                <a16:creationId xmlns:a16="http://schemas.microsoft.com/office/drawing/2014/main" id="{E012697D-5184-410B-BC5F-B3B83A24E645}"/>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44BD2489-7C12-1AC3-D2A4-2CE60E127A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6" name="TextBox 5">
            <a:extLst>
              <a:ext uri="{FF2B5EF4-FFF2-40B4-BE49-F238E27FC236}">
                <a16:creationId xmlns:a16="http://schemas.microsoft.com/office/drawing/2014/main" id="{0B45CC02-71AC-9D2C-9114-60B044DD5777}"/>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80900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Column Title &amp; Content W/Image Placehol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AEE9003-5E3D-4A71-8DBD-D7AFF56B06C0}"/>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1" name="Rectangle 10">
            <a:extLst>
              <a:ext uri="{FF2B5EF4-FFF2-40B4-BE49-F238E27FC236}">
                <a16:creationId xmlns:a16="http://schemas.microsoft.com/office/drawing/2014/main" id="{68A17160-1DD9-46A8-A6B7-DCE278DE37B4}"/>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Content Placeholder 2"/>
          <p:cNvSpPr>
            <a:spLocks noGrp="1"/>
          </p:cNvSpPr>
          <p:nvPr>
            <p:ph idx="1"/>
          </p:nvPr>
        </p:nvSpPr>
        <p:spPr>
          <a:xfrm>
            <a:off x="609600" y="1649035"/>
            <a:ext cx="5867400" cy="4495800"/>
          </a:xfrm>
        </p:spPr>
        <p:txBody>
          <a:bodyPr>
            <a:normAutofit/>
          </a:bodyPr>
          <a:lstStyle>
            <a:lvl1pPr>
              <a:buClr>
                <a:schemeClr val="accent3"/>
              </a:buClr>
              <a:defRPr sz="2400">
                <a:solidFill>
                  <a:schemeClr val="tx1"/>
                </a:solidFill>
              </a:defRPr>
            </a:lvl1pPr>
            <a:lvl2pPr>
              <a:buClr>
                <a:schemeClr val="accent3"/>
              </a:buClr>
              <a:defRPr sz="2000">
                <a:solidFill>
                  <a:schemeClr val="tx1"/>
                </a:solidFill>
              </a:defRPr>
            </a:lvl2pPr>
            <a:lvl3pPr>
              <a:buClr>
                <a:schemeClr val="accent3"/>
              </a:buClr>
              <a:defRPr sz="1800">
                <a:solidFill>
                  <a:schemeClr val="tx1"/>
                </a:solidFill>
              </a:defRPr>
            </a:lvl3pPr>
            <a:lvl4pPr>
              <a:buClr>
                <a:schemeClr val="accent3"/>
              </a:buClr>
              <a:defRPr sz="1600">
                <a:solidFill>
                  <a:schemeClr val="tx1"/>
                </a:solidFill>
              </a:defRPr>
            </a:lvl4pPr>
            <a:lvl5pPr>
              <a:buClr>
                <a:schemeClr val="accent3"/>
              </a:buCl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609600" y="381000"/>
            <a:ext cx="5867400" cy="1030225"/>
          </a:xfrm>
        </p:spPr>
        <p:txBody>
          <a:bodyPr>
            <a:normAutofit/>
          </a:bodyPr>
          <a:lstStyle>
            <a:lvl1pPr>
              <a:defRPr sz="3200"/>
            </a:lvl1pPr>
          </a:lstStyle>
          <a:p>
            <a:r>
              <a:rPr lang="en-US"/>
              <a:t>Click To Edit Master Title Style</a:t>
            </a:r>
          </a:p>
        </p:txBody>
      </p:sp>
      <p:sp>
        <p:nvSpPr>
          <p:cNvPr id="15" name="Slide Number Placeholder 5">
            <a:extLst>
              <a:ext uri="{FF2B5EF4-FFF2-40B4-BE49-F238E27FC236}">
                <a16:creationId xmlns:a16="http://schemas.microsoft.com/office/drawing/2014/main" id="{0BA03F21-FDE1-47AE-A585-F910E7E8F759}"/>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sp>
        <p:nvSpPr>
          <p:cNvPr id="12" name="Picture Placeholder 2">
            <a:extLst>
              <a:ext uri="{FF2B5EF4-FFF2-40B4-BE49-F238E27FC236}">
                <a16:creationId xmlns:a16="http://schemas.microsoft.com/office/drawing/2014/main" id="{8C6464EA-E45E-42FD-BAB5-634F4DDB6BB3}"/>
              </a:ext>
            </a:extLst>
          </p:cNvPr>
          <p:cNvSpPr>
            <a:spLocks noGrp="1"/>
          </p:cNvSpPr>
          <p:nvPr>
            <p:ph type="pic" sz="quarter" idx="15"/>
          </p:nvPr>
        </p:nvSpPr>
        <p:spPr>
          <a:xfrm>
            <a:off x="6781799" y="0"/>
            <a:ext cx="5410199" cy="6303258"/>
          </a:xfrm>
        </p:spPr>
        <p:txBody>
          <a:bodyPr/>
          <a:lstStyle/>
          <a:p>
            <a:endParaRPr lang="en-US"/>
          </a:p>
        </p:txBody>
      </p:sp>
      <p:pic>
        <p:nvPicPr>
          <p:cNvPr id="2" name="Picture 1">
            <a:extLst>
              <a:ext uri="{FF2B5EF4-FFF2-40B4-BE49-F238E27FC236}">
                <a16:creationId xmlns:a16="http://schemas.microsoft.com/office/drawing/2014/main" id="{2F1DFDDA-108D-ED2D-D697-FC26B6D79E2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7" name="TextBox 6">
            <a:extLst>
              <a:ext uri="{FF2B5EF4-FFF2-40B4-BE49-F238E27FC236}">
                <a16:creationId xmlns:a16="http://schemas.microsoft.com/office/drawing/2014/main" id="{299787FE-011F-4AF1-57D3-BC95E5207C47}"/>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23237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FF2C0F-2A1F-4E2C-80D4-65480CC573C4}"/>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Content Placeholder 2"/>
          <p:cNvSpPr>
            <a:spLocks noGrp="1"/>
          </p:cNvSpPr>
          <p:nvPr>
            <p:ph sz="half" idx="1"/>
          </p:nvPr>
        </p:nvSpPr>
        <p:spPr>
          <a:xfrm>
            <a:off x="609600" y="1657292"/>
            <a:ext cx="5364480" cy="428630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57292"/>
            <a:ext cx="5364480" cy="428630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9945B3E-16D2-41FC-AED7-5DF361EDFC49}"/>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5" name="Rectangle 14">
            <a:extLst>
              <a:ext uri="{FF2B5EF4-FFF2-40B4-BE49-F238E27FC236}">
                <a16:creationId xmlns:a16="http://schemas.microsoft.com/office/drawing/2014/main" id="{5B4D61F5-5997-4F44-9EF9-CE2C1BC5877C}"/>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0" name="Title 1">
            <a:extLst>
              <a:ext uri="{FF2B5EF4-FFF2-40B4-BE49-F238E27FC236}">
                <a16:creationId xmlns:a16="http://schemas.microsoft.com/office/drawing/2014/main" id="{7C5E91FE-9424-4E6A-95B0-634D05E6B706}"/>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4" name="Slide Number Placeholder 5">
            <a:extLst>
              <a:ext uri="{FF2B5EF4-FFF2-40B4-BE49-F238E27FC236}">
                <a16:creationId xmlns:a16="http://schemas.microsoft.com/office/drawing/2014/main" id="{BEBCB2FC-C641-4487-93D4-266B4FEFB6E4}"/>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useo Sans 500" panose="02000000000000000000" pitchFamily="50" charset="0"/>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9F301DDB-D48A-93AB-1066-66F7FFB1204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8" name="TextBox 7">
            <a:extLst>
              <a:ext uri="{FF2B5EF4-FFF2-40B4-BE49-F238E27FC236}">
                <a16:creationId xmlns:a16="http://schemas.microsoft.com/office/drawing/2014/main" id="{FE697A97-7A3C-65CE-59CF-C15D51776B30}"/>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72433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W/References">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4825F24-B7EC-41F3-8BDF-3425A35EB5A2}"/>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Content Placeholder 2"/>
          <p:cNvSpPr>
            <a:spLocks noGrp="1"/>
          </p:cNvSpPr>
          <p:nvPr>
            <p:ph sz="half" idx="1"/>
          </p:nvPr>
        </p:nvSpPr>
        <p:spPr>
          <a:xfrm>
            <a:off x="609600" y="1649458"/>
            <a:ext cx="5364480" cy="397311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49458"/>
            <a:ext cx="5364480" cy="397311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3" hasCustomPrompt="1"/>
          </p:nvPr>
        </p:nvSpPr>
        <p:spPr>
          <a:xfrm>
            <a:off x="609600" y="5721980"/>
            <a:ext cx="10972800" cy="464404"/>
          </a:xfrm>
        </p:spPr>
        <p:txBody>
          <a:bodyPr anchor="ctr">
            <a:normAutofit/>
          </a:bodyPr>
          <a:lstStyle>
            <a:lvl1pPr marL="342900" indent="-342900">
              <a:buFont typeface="+mj-lt"/>
              <a:buAutoNum type="arabicPeriod"/>
              <a:defRPr sz="700">
                <a:solidFill>
                  <a:schemeClr val="tx1"/>
                </a:solidFill>
              </a:defRPr>
            </a:lvl1pPr>
          </a:lstStyle>
          <a:p>
            <a:pPr lvl="0"/>
            <a:r>
              <a:rPr lang="en-US"/>
              <a:t>References</a:t>
            </a:r>
          </a:p>
        </p:txBody>
      </p:sp>
      <p:sp>
        <p:nvSpPr>
          <p:cNvPr id="13" name="Rectangle 12">
            <a:extLst>
              <a:ext uri="{FF2B5EF4-FFF2-40B4-BE49-F238E27FC236}">
                <a16:creationId xmlns:a16="http://schemas.microsoft.com/office/drawing/2014/main" id="{AEDE95D7-1013-49A0-9100-E07ACB241BBF}"/>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6" name="Rectangle 15">
            <a:extLst>
              <a:ext uri="{FF2B5EF4-FFF2-40B4-BE49-F238E27FC236}">
                <a16:creationId xmlns:a16="http://schemas.microsoft.com/office/drawing/2014/main" id="{045EFCE6-E799-4C59-9B01-AA61F4A7CF19}"/>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3" name="Title 1">
            <a:extLst>
              <a:ext uri="{FF2B5EF4-FFF2-40B4-BE49-F238E27FC236}">
                <a16:creationId xmlns:a16="http://schemas.microsoft.com/office/drawing/2014/main" id="{3D06ED8B-1263-4015-B35C-B4301CC449B7}"/>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5" name="Slide Number Placeholder 5">
            <a:extLst>
              <a:ext uri="{FF2B5EF4-FFF2-40B4-BE49-F238E27FC236}">
                <a16:creationId xmlns:a16="http://schemas.microsoft.com/office/drawing/2014/main" id="{5C3A7E84-0524-4198-BE47-E4CC7E99B342}"/>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BB076F65-E830-27D3-C32D-FE1145BF0D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8" name="TextBox 7">
            <a:extLst>
              <a:ext uri="{FF2B5EF4-FFF2-40B4-BE49-F238E27FC236}">
                <a16:creationId xmlns:a16="http://schemas.microsoft.com/office/drawing/2014/main" id="{76AB1FB1-EDBA-8CA6-0B2D-B87F353A2FB1}"/>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6255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CB431E-2361-4B5A-B384-ED6158296D57}"/>
              </a:ext>
            </a:extLst>
          </p:cNvPr>
          <p:cNvSpPr/>
          <p:nvPr userDrawn="1"/>
        </p:nvSpPr>
        <p:spPr>
          <a:xfrm>
            <a:off x="533400" y="609600"/>
            <a:ext cx="11125200" cy="5105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5" name="Rectangle 24">
            <a:extLst>
              <a:ext uri="{FF2B5EF4-FFF2-40B4-BE49-F238E27FC236}">
                <a16:creationId xmlns:a16="http://schemas.microsoft.com/office/drawing/2014/main" id="{1B6EC015-D5D3-45C8-87F0-38014D054921}"/>
              </a:ext>
            </a:extLst>
          </p:cNvPr>
          <p:cNvSpPr/>
          <p:nvPr userDrawn="1"/>
        </p:nvSpPr>
        <p:spPr>
          <a:xfrm>
            <a:off x="4419600" y="269988"/>
            <a:ext cx="32385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pic>
        <p:nvPicPr>
          <p:cNvPr id="20" name="Picture 19">
            <a:extLst>
              <a:ext uri="{FF2B5EF4-FFF2-40B4-BE49-F238E27FC236}">
                <a16:creationId xmlns:a16="http://schemas.microsoft.com/office/drawing/2014/main" id="{4EA77570-9C36-494F-AD97-31BCC04AB1A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50831" y="337398"/>
            <a:ext cx="2727511" cy="669709"/>
          </a:xfrm>
          <a:prstGeom prst="rect">
            <a:avLst/>
          </a:prstGeom>
        </p:spPr>
      </p:pic>
      <p:sp>
        <p:nvSpPr>
          <p:cNvPr id="11" name="Rectangle 10"/>
          <p:cNvSpPr>
            <a:spLocks noChangeArrowheads="1"/>
          </p:cNvSpPr>
          <p:nvPr userDrawn="1"/>
        </p:nvSpPr>
        <p:spPr bwMode="auto">
          <a:xfrm>
            <a:off x="0" y="6313692"/>
            <a:ext cx="12192000" cy="548640"/>
          </a:xfrm>
          <a:prstGeom prst="rect">
            <a:avLst/>
          </a:prstGeom>
          <a:solidFill>
            <a:schemeClr val="bg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Text Placeholder 11"/>
          <p:cNvSpPr>
            <a:spLocks noGrp="1"/>
          </p:cNvSpPr>
          <p:nvPr>
            <p:ph type="body" sz="quarter" idx="10" hasCustomPrompt="1"/>
          </p:nvPr>
        </p:nvSpPr>
        <p:spPr>
          <a:xfrm>
            <a:off x="685800" y="1981200"/>
            <a:ext cx="10820400" cy="1676400"/>
          </a:xfrm>
        </p:spPr>
        <p:txBody>
          <a:bodyPr anchor="ctr">
            <a:normAutofit/>
          </a:bodyPr>
          <a:lstStyle>
            <a:lvl1pPr marL="0" indent="0" algn="ctr">
              <a:lnSpc>
                <a:spcPct val="110000"/>
              </a:lnSpc>
              <a:buNone/>
              <a:defRPr sz="4000" b="1" i="0">
                <a:solidFill>
                  <a:schemeClr val="bg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TextBox 8"/>
          <p:cNvSpPr txBox="1"/>
          <p:nvPr userDrawn="1"/>
        </p:nvSpPr>
        <p:spPr>
          <a:xfrm>
            <a:off x="355600" y="6019801"/>
            <a:ext cx="9448800" cy="230832"/>
          </a:xfrm>
          <a:prstGeom prst="rect">
            <a:avLst/>
          </a:prstGeom>
          <a:noFill/>
        </p:spPr>
        <p:txBody>
          <a:bodyPr wrap="square" rtlCol="0">
            <a:spAutoFit/>
          </a:bodyPr>
          <a:lstStyle/>
          <a:p>
            <a:r>
              <a:rPr lang="en-US" sz="900" b="0" i="0">
                <a:solidFill>
                  <a:schemeClr val="bg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F4956F5-E88D-4D33-9E18-BA369D2F46A1}"/>
              </a:ext>
            </a:extLst>
          </p:cNvPr>
          <p:cNvSpPr>
            <a:spLocks noGrp="1"/>
          </p:cNvSpPr>
          <p:nvPr>
            <p:ph type="body" sz="quarter" idx="12" hasCustomPrompt="1"/>
          </p:nvPr>
        </p:nvSpPr>
        <p:spPr>
          <a:xfrm>
            <a:off x="685800" y="3657600"/>
            <a:ext cx="10820400" cy="1219200"/>
          </a:xfrm>
        </p:spPr>
        <p:txBody>
          <a:bodyPr anchor="ctr"/>
          <a:lstStyle>
            <a:lvl1pPr marL="0" indent="0" algn="ctr">
              <a:lnSpc>
                <a:spcPct val="110000"/>
              </a:lnSpc>
              <a:buNone/>
              <a:defRPr>
                <a:solidFill>
                  <a:schemeClr val="bg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56220B5E-6AE6-8DBB-8497-FC206F7B1566}"/>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51817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314C64-6364-43E6-8E6E-CA26ED2623DC}"/>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Text Placeholder 2"/>
          <p:cNvSpPr>
            <a:spLocks noGrp="1"/>
          </p:cNvSpPr>
          <p:nvPr>
            <p:ph type="body" idx="1" hasCustomPrompt="1"/>
          </p:nvPr>
        </p:nvSpPr>
        <p:spPr>
          <a:xfrm>
            <a:off x="609600" y="1646237"/>
            <a:ext cx="5364480" cy="609432"/>
          </a:xfrm>
          <a:solidFill>
            <a:schemeClr val="accent1"/>
          </a:solidFill>
          <a:ln>
            <a:noFill/>
          </a:ln>
        </p:spPr>
        <p:txBody>
          <a:bodyPr anchor="ctr">
            <a:normAutofit/>
          </a:bodyPr>
          <a:lstStyle>
            <a:lvl1pPr marL="182880" indent="0">
              <a:buNone/>
              <a:defRPr sz="2000" b="1" i="0">
                <a:solidFill>
                  <a:schemeClr val="bg1"/>
                </a:solidFill>
                <a:latin typeface="Museo Sans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5500" y="2408070"/>
            <a:ext cx="5148579" cy="368793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7" y="1646237"/>
            <a:ext cx="5364480" cy="609432"/>
          </a:xfrm>
          <a:solidFill>
            <a:schemeClr val="accent1"/>
          </a:solidFill>
          <a:ln>
            <a:noFill/>
          </a:ln>
        </p:spPr>
        <p:txBody>
          <a:bodyPr anchor="ctr">
            <a:normAutofit/>
          </a:bodyPr>
          <a:lstStyle>
            <a:lvl1pPr marL="182880" indent="0">
              <a:buNone/>
              <a:defRPr sz="2000" b="1" i="0">
                <a:solidFill>
                  <a:schemeClr val="bg1"/>
                </a:solidFill>
                <a:latin typeface="Museo Sans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9267" y="2408070"/>
            <a:ext cx="5148579" cy="368793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486C25B9-E385-400A-BFB4-D91E9314FBEA}"/>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9" name="Rectangle 18">
            <a:extLst>
              <a:ext uri="{FF2B5EF4-FFF2-40B4-BE49-F238E27FC236}">
                <a16:creationId xmlns:a16="http://schemas.microsoft.com/office/drawing/2014/main" id="{66159C28-5559-440D-B800-2E6DB3DF15D3}"/>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5" name="Title 1">
            <a:extLst>
              <a:ext uri="{FF2B5EF4-FFF2-40B4-BE49-F238E27FC236}">
                <a16:creationId xmlns:a16="http://schemas.microsoft.com/office/drawing/2014/main" id="{103FD853-BC8B-49E3-BB07-2B67FFD2AE5E}"/>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7" name="Slide Number Placeholder 5">
            <a:extLst>
              <a:ext uri="{FF2B5EF4-FFF2-40B4-BE49-F238E27FC236}">
                <a16:creationId xmlns:a16="http://schemas.microsoft.com/office/drawing/2014/main" id="{F8B4F259-8107-4C08-9F3E-FF81CA6C1871}"/>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58330E16-AB7E-1401-B728-C97DE59EF6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10" name="TextBox 9">
            <a:extLst>
              <a:ext uri="{FF2B5EF4-FFF2-40B4-BE49-F238E27FC236}">
                <a16:creationId xmlns:a16="http://schemas.microsoft.com/office/drawing/2014/main" id="{29FE793B-1890-C72F-6B9F-7F5302E931D7}"/>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7461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W/References">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05FB8C-037D-4DE1-AE2C-3437A067F4BD}"/>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7" name="Text Placeholder 3"/>
          <p:cNvSpPr>
            <a:spLocks noGrp="1"/>
          </p:cNvSpPr>
          <p:nvPr>
            <p:ph type="body" sz="quarter" idx="13" hasCustomPrompt="1"/>
          </p:nvPr>
        </p:nvSpPr>
        <p:spPr>
          <a:xfrm>
            <a:off x="609600" y="5721980"/>
            <a:ext cx="10972800" cy="464404"/>
          </a:xfrm>
        </p:spPr>
        <p:txBody>
          <a:bodyPr anchor="ctr">
            <a:normAutofit/>
          </a:bodyPr>
          <a:lstStyle>
            <a:lvl1pPr marL="342900" indent="-342900">
              <a:buFont typeface="+mj-lt"/>
              <a:buAutoNum type="arabicPeriod"/>
              <a:defRPr sz="700">
                <a:solidFill>
                  <a:schemeClr val="tx1"/>
                </a:solidFill>
              </a:defRPr>
            </a:lvl1pPr>
          </a:lstStyle>
          <a:p>
            <a:pPr lvl="0"/>
            <a:r>
              <a:rPr lang="en-US"/>
              <a:t>References</a:t>
            </a:r>
          </a:p>
        </p:txBody>
      </p:sp>
      <p:sp>
        <p:nvSpPr>
          <p:cNvPr id="16" name="Rectangle 15">
            <a:extLst>
              <a:ext uri="{FF2B5EF4-FFF2-40B4-BE49-F238E27FC236}">
                <a16:creationId xmlns:a16="http://schemas.microsoft.com/office/drawing/2014/main" id="{CD9B2E04-87FB-4CD2-B389-A8ED09294EB7}"/>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1" name="Rectangle 20">
            <a:extLst>
              <a:ext uri="{FF2B5EF4-FFF2-40B4-BE49-F238E27FC236}">
                <a16:creationId xmlns:a16="http://schemas.microsoft.com/office/drawing/2014/main" id="{C3CE6D01-7ACD-4838-B510-049EFED72C7C}"/>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8" name="Text Placeholder 2">
            <a:extLst>
              <a:ext uri="{FF2B5EF4-FFF2-40B4-BE49-F238E27FC236}">
                <a16:creationId xmlns:a16="http://schemas.microsoft.com/office/drawing/2014/main" id="{679544EC-AD8E-4168-A3D3-A5EA3F0996C2}"/>
              </a:ext>
            </a:extLst>
          </p:cNvPr>
          <p:cNvSpPr>
            <a:spLocks noGrp="1"/>
          </p:cNvSpPr>
          <p:nvPr>
            <p:ph type="body" idx="1" hasCustomPrompt="1"/>
          </p:nvPr>
        </p:nvSpPr>
        <p:spPr>
          <a:xfrm>
            <a:off x="609600" y="1646237"/>
            <a:ext cx="5364480" cy="609432"/>
          </a:xfrm>
          <a:solidFill>
            <a:schemeClr val="accent1"/>
          </a:solidFill>
          <a:ln>
            <a:noFill/>
          </a:ln>
        </p:spPr>
        <p:txBody>
          <a:bodyPr anchor="ctr">
            <a:normAutofit/>
          </a:bodyPr>
          <a:lstStyle>
            <a:lvl1pPr marL="182880" indent="0">
              <a:buNone/>
              <a:defRPr sz="2000" b="1" i="0">
                <a:solidFill>
                  <a:schemeClr val="bg1"/>
                </a:solidFill>
                <a:latin typeface="Museo Sans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Content Placeholder 3">
            <a:extLst>
              <a:ext uri="{FF2B5EF4-FFF2-40B4-BE49-F238E27FC236}">
                <a16:creationId xmlns:a16="http://schemas.microsoft.com/office/drawing/2014/main" id="{16888407-53BE-47CD-A27C-AE9FE9460C20}"/>
              </a:ext>
            </a:extLst>
          </p:cNvPr>
          <p:cNvSpPr>
            <a:spLocks noGrp="1"/>
          </p:cNvSpPr>
          <p:nvPr>
            <p:ph sz="half" idx="2"/>
          </p:nvPr>
        </p:nvSpPr>
        <p:spPr>
          <a:xfrm>
            <a:off x="825500" y="2411462"/>
            <a:ext cx="5148579" cy="322733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4">
            <a:extLst>
              <a:ext uri="{FF2B5EF4-FFF2-40B4-BE49-F238E27FC236}">
                <a16:creationId xmlns:a16="http://schemas.microsoft.com/office/drawing/2014/main" id="{98B3DA85-F7C8-4F12-A96E-33D95D9E605F}"/>
              </a:ext>
            </a:extLst>
          </p:cNvPr>
          <p:cNvSpPr>
            <a:spLocks noGrp="1"/>
          </p:cNvSpPr>
          <p:nvPr>
            <p:ph type="body" sz="quarter" idx="3" hasCustomPrompt="1"/>
          </p:nvPr>
        </p:nvSpPr>
        <p:spPr>
          <a:xfrm>
            <a:off x="6193367" y="1646237"/>
            <a:ext cx="5364480" cy="609432"/>
          </a:xfrm>
          <a:solidFill>
            <a:schemeClr val="accent1"/>
          </a:solidFill>
          <a:ln>
            <a:noFill/>
          </a:ln>
        </p:spPr>
        <p:txBody>
          <a:bodyPr anchor="ctr">
            <a:normAutofit/>
          </a:bodyPr>
          <a:lstStyle>
            <a:lvl1pPr marL="182880" indent="0">
              <a:buNone/>
              <a:defRPr sz="2000" b="1" i="0">
                <a:solidFill>
                  <a:schemeClr val="bg1"/>
                </a:solidFill>
                <a:latin typeface="Museo Sans 500"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Content Placeholder 5">
            <a:extLst>
              <a:ext uri="{FF2B5EF4-FFF2-40B4-BE49-F238E27FC236}">
                <a16:creationId xmlns:a16="http://schemas.microsoft.com/office/drawing/2014/main" id="{47DBBD1A-3486-4FBB-A3C7-27333228EB7E}"/>
              </a:ext>
            </a:extLst>
          </p:cNvPr>
          <p:cNvSpPr>
            <a:spLocks noGrp="1"/>
          </p:cNvSpPr>
          <p:nvPr>
            <p:ph sz="quarter" idx="4"/>
          </p:nvPr>
        </p:nvSpPr>
        <p:spPr>
          <a:xfrm>
            <a:off x="6409267" y="2411462"/>
            <a:ext cx="5148579" cy="322733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itle 1">
            <a:extLst>
              <a:ext uri="{FF2B5EF4-FFF2-40B4-BE49-F238E27FC236}">
                <a16:creationId xmlns:a16="http://schemas.microsoft.com/office/drawing/2014/main" id="{9ABA08EF-443B-4D87-BF23-A4CEC9BB4A69}"/>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34" name="Slide Number Placeholder 5">
            <a:extLst>
              <a:ext uri="{FF2B5EF4-FFF2-40B4-BE49-F238E27FC236}">
                <a16:creationId xmlns:a16="http://schemas.microsoft.com/office/drawing/2014/main" id="{83FBB17D-4B13-4FD9-8993-14C904C77DC4}"/>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B619CDB9-2FB2-B472-0302-1F58B6FC7C1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6" name="TextBox 5">
            <a:extLst>
              <a:ext uri="{FF2B5EF4-FFF2-40B4-BE49-F238E27FC236}">
                <a16:creationId xmlns:a16="http://schemas.microsoft.com/office/drawing/2014/main" id="{5FD92E81-A39B-072B-844D-B13969206E57}"/>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45658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0F8B1-1A4F-4D09-A985-9E84A911DEB3}"/>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5" name="Rectangle 14">
            <a:extLst>
              <a:ext uri="{FF2B5EF4-FFF2-40B4-BE49-F238E27FC236}">
                <a16:creationId xmlns:a16="http://schemas.microsoft.com/office/drawing/2014/main" id="{588D0B30-81C2-4FCB-A320-2D269FD7F39A}"/>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1" name="Title 1">
            <a:extLst>
              <a:ext uri="{FF2B5EF4-FFF2-40B4-BE49-F238E27FC236}">
                <a16:creationId xmlns:a16="http://schemas.microsoft.com/office/drawing/2014/main" id="{BFC8AC41-B53E-4866-9765-FE54CBABE0EA}"/>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3" name="Slide Number Placeholder 5">
            <a:extLst>
              <a:ext uri="{FF2B5EF4-FFF2-40B4-BE49-F238E27FC236}">
                <a16:creationId xmlns:a16="http://schemas.microsoft.com/office/drawing/2014/main" id="{F80067F2-053F-4D4D-948E-A141CA5647D5}"/>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sp>
        <p:nvSpPr>
          <p:cNvPr id="4" name="Rectangle 3">
            <a:extLst>
              <a:ext uri="{FF2B5EF4-FFF2-40B4-BE49-F238E27FC236}">
                <a16:creationId xmlns:a16="http://schemas.microsoft.com/office/drawing/2014/main" id="{9751A871-163B-8006-49D0-2E140AC08064}"/>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5" name="Picture 4">
            <a:extLst>
              <a:ext uri="{FF2B5EF4-FFF2-40B4-BE49-F238E27FC236}">
                <a16:creationId xmlns:a16="http://schemas.microsoft.com/office/drawing/2014/main" id="{E9D48C36-6ABE-DAFC-3BEF-EB837F4988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7" name="TextBox 6">
            <a:extLst>
              <a:ext uri="{FF2B5EF4-FFF2-40B4-BE49-F238E27FC236}">
                <a16:creationId xmlns:a16="http://schemas.microsoft.com/office/drawing/2014/main" id="{033CA1D9-FFEB-93C1-1F4B-CF19A52A5D54}"/>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35294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W/References">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15E4D0-20A4-4092-AA1B-98BAE1D386AA}"/>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9" name="Text Placeholder 3"/>
          <p:cNvSpPr>
            <a:spLocks noGrp="1"/>
          </p:cNvSpPr>
          <p:nvPr>
            <p:ph type="body" sz="quarter" idx="13" hasCustomPrompt="1"/>
          </p:nvPr>
        </p:nvSpPr>
        <p:spPr>
          <a:xfrm>
            <a:off x="609600" y="5721980"/>
            <a:ext cx="10972800" cy="464404"/>
          </a:xfrm>
        </p:spPr>
        <p:txBody>
          <a:bodyPr anchor="ctr">
            <a:normAutofit/>
          </a:bodyPr>
          <a:lstStyle>
            <a:lvl1pPr marL="342900" indent="-342900">
              <a:buFont typeface="+mj-lt"/>
              <a:buAutoNum type="arabicPeriod"/>
              <a:defRPr sz="700">
                <a:solidFill>
                  <a:schemeClr val="tx1"/>
                </a:solidFill>
              </a:defRPr>
            </a:lvl1pPr>
          </a:lstStyle>
          <a:p>
            <a:pPr lvl="0"/>
            <a:r>
              <a:rPr lang="en-US"/>
              <a:t>References</a:t>
            </a:r>
          </a:p>
        </p:txBody>
      </p:sp>
      <p:sp>
        <p:nvSpPr>
          <p:cNvPr id="17" name="Rectangle 16">
            <a:extLst>
              <a:ext uri="{FF2B5EF4-FFF2-40B4-BE49-F238E27FC236}">
                <a16:creationId xmlns:a16="http://schemas.microsoft.com/office/drawing/2014/main" id="{40877FBB-E0F3-409C-827F-EEDC7538B5C7}"/>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2" name="Title 1">
            <a:extLst>
              <a:ext uri="{FF2B5EF4-FFF2-40B4-BE49-F238E27FC236}">
                <a16:creationId xmlns:a16="http://schemas.microsoft.com/office/drawing/2014/main" id="{463B016C-3DDD-4583-9366-7E7FEA84C4F9}"/>
              </a:ext>
            </a:extLst>
          </p:cNvPr>
          <p:cNvSpPr>
            <a:spLocks noGrp="1"/>
          </p:cNvSpPr>
          <p:nvPr>
            <p:ph type="title" hasCustomPrompt="1"/>
          </p:nvPr>
        </p:nvSpPr>
        <p:spPr>
          <a:xfrm>
            <a:off x="609600" y="381000"/>
            <a:ext cx="10972800" cy="1030225"/>
          </a:xfrm>
        </p:spPr>
        <p:txBody>
          <a:bodyPr>
            <a:normAutofit/>
          </a:bodyPr>
          <a:lstStyle>
            <a:lvl1pPr>
              <a:defRPr sz="3200"/>
            </a:lvl1pPr>
          </a:lstStyle>
          <a:p>
            <a:r>
              <a:rPr lang="en-US"/>
              <a:t>Click To Edit Master Title Style</a:t>
            </a:r>
          </a:p>
        </p:txBody>
      </p:sp>
      <p:sp>
        <p:nvSpPr>
          <p:cNvPr id="25" name="Slide Number Placeholder 5">
            <a:extLst>
              <a:ext uri="{FF2B5EF4-FFF2-40B4-BE49-F238E27FC236}">
                <a16:creationId xmlns:a16="http://schemas.microsoft.com/office/drawing/2014/main" id="{1635E5D7-7384-43BD-8CA3-1FE96FCDB1C1}"/>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sp>
        <p:nvSpPr>
          <p:cNvPr id="4" name="Rectangle 3">
            <a:extLst>
              <a:ext uri="{FF2B5EF4-FFF2-40B4-BE49-F238E27FC236}">
                <a16:creationId xmlns:a16="http://schemas.microsoft.com/office/drawing/2014/main" id="{05D475B2-1CF5-9F00-D15B-D5B358BBFF6A}"/>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5" name="Picture 4">
            <a:extLst>
              <a:ext uri="{FF2B5EF4-FFF2-40B4-BE49-F238E27FC236}">
                <a16:creationId xmlns:a16="http://schemas.microsoft.com/office/drawing/2014/main" id="{34C325DC-71F5-47B2-FE51-A828BA64DD7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7" name="TextBox 6">
            <a:extLst>
              <a:ext uri="{FF2B5EF4-FFF2-40B4-BE49-F238E27FC236}">
                <a16:creationId xmlns:a16="http://schemas.microsoft.com/office/drawing/2014/main" id="{DD682417-988F-A211-2690-8108B0147A23}"/>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48295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0991CC-873E-49E7-96C9-05CA4C9D1DFB}"/>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Rectangle 11">
            <a:extLst>
              <a:ext uri="{FF2B5EF4-FFF2-40B4-BE49-F238E27FC236}">
                <a16:creationId xmlns:a16="http://schemas.microsoft.com/office/drawing/2014/main" id="{52B0ACE4-6728-4A91-ADF0-07E9EE63217E}"/>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8" name="Slide Number Placeholder 5">
            <a:extLst>
              <a:ext uri="{FF2B5EF4-FFF2-40B4-BE49-F238E27FC236}">
                <a16:creationId xmlns:a16="http://schemas.microsoft.com/office/drawing/2014/main" id="{D27C1505-39B2-4AD0-98D0-37C0E91B48C2}"/>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sp>
        <p:nvSpPr>
          <p:cNvPr id="4" name="Rectangle 3">
            <a:extLst>
              <a:ext uri="{FF2B5EF4-FFF2-40B4-BE49-F238E27FC236}">
                <a16:creationId xmlns:a16="http://schemas.microsoft.com/office/drawing/2014/main" id="{FD5177AF-4DDD-94AE-FCE9-2FA94400AC8F}"/>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5" name="Picture 4">
            <a:extLst>
              <a:ext uri="{FF2B5EF4-FFF2-40B4-BE49-F238E27FC236}">
                <a16:creationId xmlns:a16="http://schemas.microsoft.com/office/drawing/2014/main" id="{6DCB65AE-0458-BDF0-2735-D671B9CBC92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7" name="TextBox 6">
            <a:extLst>
              <a:ext uri="{FF2B5EF4-FFF2-40B4-BE49-F238E27FC236}">
                <a16:creationId xmlns:a16="http://schemas.microsoft.com/office/drawing/2014/main" id="{3FBEBAE5-1DCE-3D47-90EA-9432C7DC4EB8}"/>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72443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inar Rules Of Engagement">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B31E36-FDF3-4FEA-B963-745AF9557D05}"/>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5" name="Rectangle 4">
            <a:extLst>
              <a:ext uri="{FF2B5EF4-FFF2-40B4-BE49-F238E27FC236}">
                <a16:creationId xmlns:a16="http://schemas.microsoft.com/office/drawing/2014/main" id="{5ACE0176-C7D3-4FC2-8A19-FB05C8EE8311}"/>
              </a:ext>
            </a:extLst>
          </p:cNvPr>
          <p:cNvSpPr/>
          <p:nvPr userDrawn="1"/>
        </p:nvSpPr>
        <p:spPr>
          <a:xfrm>
            <a:off x="0" y="0"/>
            <a:ext cx="12191999"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4" name="Rectangle 13"/>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3" name="TextBox 12">
            <a:extLst>
              <a:ext uri="{FF2B5EF4-FFF2-40B4-BE49-F238E27FC236}">
                <a16:creationId xmlns:a16="http://schemas.microsoft.com/office/drawing/2014/main" id="{48DC29AD-13A5-4C8E-8636-0549158B9164}"/>
              </a:ext>
            </a:extLst>
          </p:cNvPr>
          <p:cNvSpPr txBox="1"/>
          <p:nvPr userDrawn="1"/>
        </p:nvSpPr>
        <p:spPr>
          <a:xfrm>
            <a:off x="609600" y="1620083"/>
            <a:ext cx="10972800" cy="3862596"/>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600"/>
              </a:spcAft>
              <a:buClr>
                <a:schemeClr val="bg2"/>
              </a:buClr>
              <a:buSzPct val="150000"/>
              <a:buFont typeface="Arial" panose="020B0604020202020204" pitchFamily="34" charset="0"/>
              <a:buChar char="•"/>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 America Pharmaceutical, Inc. has entered into collaboration with OPEN MINDS to explore the U.S. behavioral health financing &amp; delivery system.  </a:t>
            </a:r>
          </a:p>
          <a:p>
            <a:pPr marL="342900" marR="0" lvl="0" indent="-342900" algn="l" defTabSz="914400" rtl="0" eaLnBrk="1" fontAlgn="auto" latinLnBrk="0" hangingPunct="1">
              <a:lnSpc>
                <a:spcPct val="100000"/>
              </a:lnSpc>
              <a:spcBef>
                <a:spcPct val="20000"/>
              </a:spcBef>
              <a:spcAft>
                <a:spcPts val="600"/>
              </a:spcAft>
              <a:buClr>
                <a:schemeClr val="bg2"/>
              </a:buClr>
              <a:buSzPct val="150000"/>
              <a:buFont typeface="Arial" panose="020B0604020202020204" pitchFamily="34" charset="0"/>
              <a:buChar char="•"/>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Otsuka’s interaction with OPEN MINDS is through PayerTrends, an online, non-branded portal dedicated to providing information and resources on the U.S. behavioral health financing &amp; delivery system. One of the methods employed for the sharing of information will be the hosting of webinars. Webinars conducted by Otsuka are based on the following parameters:</a:t>
            </a:r>
          </a:p>
          <a:p>
            <a:pPr marL="800100" marR="0" lvl="1" indent="-342900" algn="l" defTabSz="914400" rtl="0" eaLnBrk="1" fontAlgn="auto" latinLnBrk="0" hangingPunct="1">
              <a:lnSpc>
                <a:spcPct val="100000"/>
              </a:lnSpc>
              <a:spcBef>
                <a:spcPct val="20000"/>
              </a:spcBef>
              <a:spcAft>
                <a:spcPts val="600"/>
              </a:spcAft>
              <a:buClr>
                <a:schemeClr val="bg2"/>
              </a:buClr>
              <a:buSzTx/>
              <a:buFont typeface="Courier New" panose="02070309020205020404" pitchFamily="49" charset="0"/>
              <a:buChar char="o"/>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When conducting dialogue, whether by presentation or debate, Otsuka and/or its paid consultants aim to provide the viewer with information that is accurate, not misleading, scientifically rigorous, and does not promote Otsuka products.</a:t>
            </a:r>
            <a:b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No continuing medical education (CME) credits are available for any PayerTrends program.</a:t>
            </a:r>
          </a:p>
          <a:p>
            <a:pPr marL="800100" marR="0" lvl="1" indent="-342900" algn="l" defTabSz="914400" rtl="0" eaLnBrk="1" fontAlgn="auto" latinLnBrk="0" hangingPunct="1">
              <a:lnSpc>
                <a:spcPct val="100000"/>
              </a:lnSpc>
              <a:spcBef>
                <a:spcPct val="20000"/>
              </a:spcBef>
              <a:spcAft>
                <a:spcPts val="600"/>
              </a:spcAft>
              <a:buClr>
                <a:schemeClr val="bg2"/>
              </a:buClr>
              <a:buSzTx/>
              <a:buFont typeface="Courier New" panose="02070309020205020404" pitchFamily="49" charset="0"/>
              <a:buChar char="o"/>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 and/or their paid consultants do not expect to be able to answer every question or comment during a PayerTrends webinar; however, they will do their best to address important topics and themes that arise. </a:t>
            </a:r>
          </a:p>
          <a:p>
            <a:pPr marL="800100" marR="0" lvl="1" indent="-342900" algn="l" defTabSz="914400" rtl="0" eaLnBrk="1" fontAlgn="auto" latinLnBrk="0" hangingPunct="1">
              <a:lnSpc>
                <a:spcPct val="100000"/>
              </a:lnSpc>
              <a:spcBef>
                <a:spcPct val="20000"/>
              </a:spcBef>
              <a:spcAft>
                <a:spcPts val="600"/>
              </a:spcAft>
              <a:buClr>
                <a:schemeClr val="bg2"/>
              </a:buClr>
              <a:buSzTx/>
              <a:buFont typeface="Courier New" panose="02070309020205020404" pitchFamily="49" charset="0"/>
              <a:buChar char="o"/>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 and/or their paid consultants are not able to provide clinical advice or answer questions relating to specific patient’s condition.</a:t>
            </a:r>
          </a:p>
          <a:p>
            <a:pPr marL="800100" marR="0" lvl="1" indent="-342900" algn="l" defTabSz="914400" rtl="0" eaLnBrk="1" fontAlgn="auto" latinLnBrk="0" hangingPunct="1">
              <a:lnSpc>
                <a:spcPct val="100000"/>
              </a:lnSpc>
              <a:spcBef>
                <a:spcPct val="20000"/>
              </a:spcBef>
              <a:spcAft>
                <a:spcPts val="600"/>
              </a:spcAft>
              <a:buClr>
                <a:schemeClr val="bg2"/>
              </a:buClr>
              <a:buSzTx/>
              <a:buFont typeface="Courier New" panose="02070309020205020404" pitchFamily="49" charset="0"/>
              <a:buChar char="o"/>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 employees and contractors should not participate in this program (e.g., submit questions or comments) unless they have received express approval to do so from Otsuka Legal Affairs.</a:t>
            </a:r>
          </a:p>
          <a:p>
            <a:pPr marL="800100" marR="0" lvl="1" indent="-342900" algn="l" defTabSz="914400" rtl="0" eaLnBrk="1" fontAlgn="auto" latinLnBrk="0" hangingPunct="1">
              <a:lnSpc>
                <a:spcPct val="100000"/>
              </a:lnSpc>
              <a:spcBef>
                <a:spcPct val="20000"/>
              </a:spcBef>
              <a:spcAft>
                <a:spcPts val="600"/>
              </a:spcAft>
              <a:buClr>
                <a:schemeClr val="bg2"/>
              </a:buClr>
              <a:buSzTx/>
              <a:buFont typeface="Courier New" panose="02070309020205020404" pitchFamily="49" charset="0"/>
              <a:buChar char="o"/>
              <a:tabLst/>
              <a:defRPr/>
            </a:pPr>
            <a:r>
              <a:rPr kumimoji="0" lang="en-US" sz="1250" b="0" i="0" u="none" strike="noStrike" kern="1200" cap="none" spc="0" normalizeH="0" baseline="0" noProof="0">
                <a:ln>
                  <a:noFill/>
                </a:ln>
                <a:solidFill>
                  <a:srgbClr val="0B304A"/>
                </a:solidFill>
                <a:effectLst/>
                <a:uLnTx/>
                <a:uFillTx/>
                <a:latin typeface="Roboto" panose="02000000000000000000" pitchFamily="2" charset="0"/>
                <a:ea typeface="Roboto" panose="02000000000000000000" pitchFamily="2" charset="0"/>
                <a:cs typeface="Roboto" panose="02000000000000000000" pitchFamily="2" charset="0"/>
              </a:rPr>
              <a:t>Otsuka operates in a highly regulated and scrutinized industry. Therefore, we may not be able to discuss every issue or topic that you are interested in, but we will do our best to communicate openly and directly. The lack of response to certain questions or comments should not be taken as an agreement with the view posed or an admission of any kind.</a:t>
            </a:r>
          </a:p>
        </p:txBody>
      </p:sp>
      <p:sp>
        <p:nvSpPr>
          <p:cNvPr id="7" name="TextBox 6">
            <a:extLst>
              <a:ext uri="{FF2B5EF4-FFF2-40B4-BE49-F238E27FC236}">
                <a16:creationId xmlns:a16="http://schemas.microsoft.com/office/drawing/2014/main" id="{7BCD0E9E-3D41-4ACC-B5AA-EA861A68E338}"/>
              </a:ext>
            </a:extLst>
          </p:cNvPr>
          <p:cNvSpPr txBox="1"/>
          <p:nvPr userDrawn="1"/>
        </p:nvSpPr>
        <p:spPr>
          <a:xfrm>
            <a:off x="609600" y="329625"/>
            <a:ext cx="10363200" cy="584775"/>
          </a:xfrm>
          <a:prstGeom prst="rect">
            <a:avLst/>
          </a:prstGeom>
          <a:noFill/>
        </p:spPr>
        <p:txBody>
          <a:bodyPr wrap="square" rtlCol="0">
            <a:spAutoFit/>
          </a:bodyPr>
          <a:lstStyle/>
          <a:p>
            <a:r>
              <a:rPr kumimoji="0" lang="en-US" sz="3200" b="1" i="0" u="none" strike="noStrike" kern="1200" cap="none" spc="0" normalizeH="0" baseline="0" noProof="0">
                <a:ln>
                  <a:noFill/>
                </a:ln>
                <a:solidFill>
                  <a:schemeClr val="bg1"/>
                </a:solidFill>
                <a:effectLst/>
                <a:uLnTx/>
                <a:uFillTx/>
                <a:latin typeface="Museo Sans 900" panose="02000000000000000000" pitchFamily="50" charset="0"/>
                <a:ea typeface="+mj-ea"/>
                <a:cs typeface="+mj-cs"/>
              </a:rPr>
              <a:t>PayerTrends Webinar Rules Of Engagement</a:t>
            </a:r>
            <a:endParaRPr lang="en-US" b="1" i="0">
              <a:solidFill>
                <a:schemeClr val="bg1"/>
              </a:solidFill>
              <a:latin typeface="Museo Sans 900" panose="02000000000000000000" pitchFamily="50" charset="0"/>
            </a:endParaRPr>
          </a:p>
        </p:txBody>
      </p:sp>
      <p:sp>
        <p:nvSpPr>
          <p:cNvPr id="22" name="Slide Number Placeholder 5">
            <a:extLst>
              <a:ext uri="{FF2B5EF4-FFF2-40B4-BE49-F238E27FC236}">
                <a16:creationId xmlns:a16="http://schemas.microsoft.com/office/drawing/2014/main" id="{57152768-95D7-43AC-B853-F80FC215ED23}"/>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sp>
        <p:nvSpPr>
          <p:cNvPr id="4" name="Rectangle 3">
            <a:extLst>
              <a:ext uri="{FF2B5EF4-FFF2-40B4-BE49-F238E27FC236}">
                <a16:creationId xmlns:a16="http://schemas.microsoft.com/office/drawing/2014/main" id="{2F3E48A5-600A-460B-750F-22E7690F4EAA}"/>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6" name="Picture 5">
            <a:extLst>
              <a:ext uri="{FF2B5EF4-FFF2-40B4-BE49-F238E27FC236}">
                <a16:creationId xmlns:a16="http://schemas.microsoft.com/office/drawing/2014/main" id="{866B5640-7AF4-4ACB-3686-C9DF2D343BE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9" name="TextBox 8">
            <a:extLst>
              <a:ext uri="{FF2B5EF4-FFF2-40B4-BE49-F238E27FC236}">
                <a16:creationId xmlns:a16="http://schemas.microsoft.com/office/drawing/2014/main" id="{F4097A71-61DA-8E5E-0448-D277AD212FD4}"/>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46550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52F8FC9-CA67-432A-3C96-5C3A8DF9D8C1}"/>
              </a:ext>
            </a:extLst>
          </p:cNvPr>
          <p:cNvGrpSpPr/>
          <p:nvPr userDrawn="1"/>
        </p:nvGrpSpPr>
        <p:grpSpPr>
          <a:xfrm>
            <a:off x="-1594152" y="3547935"/>
            <a:ext cx="5175552" cy="3869393"/>
            <a:chOff x="-1942969" y="3504087"/>
            <a:chExt cx="5175552" cy="3869393"/>
          </a:xfrm>
        </p:grpSpPr>
        <p:sp>
          <p:nvSpPr>
            <p:cNvPr id="10" name="Rounded Rectangle 9">
              <a:extLst>
                <a:ext uri="{FF2B5EF4-FFF2-40B4-BE49-F238E27FC236}">
                  <a16:creationId xmlns:a16="http://schemas.microsoft.com/office/drawing/2014/main" id="{2A51049E-9156-5C35-B429-80A07362CF74}"/>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1" name="Rounded Rectangle 10">
              <a:extLst>
                <a:ext uri="{FF2B5EF4-FFF2-40B4-BE49-F238E27FC236}">
                  <a16:creationId xmlns:a16="http://schemas.microsoft.com/office/drawing/2014/main" id="{A28B4E9E-BF19-EF23-954B-51D1C4BEA98E}"/>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6" name="Rounded Rectangle 15">
              <a:extLst>
                <a:ext uri="{FF2B5EF4-FFF2-40B4-BE49-F238E27FC236}">
                  <a16:creationId xmlns:a16="http://schemas.microsoft.com/office/drawing/2014/main" id="{9820C6E9-1487-05CF-2E53-6A00EDF3444E}"/>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4" name="Rectangle 13">
            <a:extLst>
              <a:ext uri="{FF2B5EF4-FFF2-40B4-BE49-F238E27FC236}">
                <a16:creationId xmlns:a16="http://schemas.microsoft.com/office/drawing/2014/main" id="{82A9007D-4206-4443-AD60-6D8C04649838}"/>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Text Placeholder 11"/>
          <p:cNvSpPr>
            <a:spLocks noGrp="1"/>
          </p:cNvSpPr>
          <p:nvPr>
            <p:ph type="body" sz="quarter" idx="10" hasCustomPrompt="1"/>
          </p:nvPr>
        </p:nvSpPr>
        <p:spPr>
          <a:xfrm>
            <a:off x="304800" y="2286000"/>
            <a:ext cx="11480800" cy="1524000"/>
          </a:xfrm>
        </p:spPr>
        <p:txBody>
          <a:bodyPr anchor="ctr">
            <a:normAutofit/>
          </a:bodyPr>
          <a:lstStyle>
            <a:lvl1pPr marL="0" indent="0" algn="ctr">
              <a:buNone/>
              <a:defRPr sz="54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Questions</a:t>
            </a:r>
          </a:p>
        </p:txBody>
      </p:sp>
      <p:sp>
        <p:nvSpPr>
          <p:cNvPr id="23" name="Rectangle 22">
            <a:extLst>
              <a:ext uri="{FF2B5EF4-FFF2-40B4-BE49-F238E27FC236}">
                <a16:creationId xmlns:a16="http://schemas.microsoft.com/office/drawing/2014/main" id="{387A90C6-09BB-4464-8EC5-F1B68D8A1C07}"/>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1" name="Slide Number Placeholder 5">
            <a:extLst>
              <a:ext uri="{FF2B5EF4-FFF2-40B4-BE49-F238E27FC236}">
                <a16:creationId xmlns:a16="http://schemas.microsoft.com/office/drawing/2014/main" id="{5DC51FC7-C40D-43E5-B4FA-1657978A8419}"/>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3" name="Picture 2">
            <a:extLst>
              <a:ext uri="{FF2B5EF4-FFF2-40B4-BE49-F238E27FC236}">
                <a16:creationId xmlns:a16="http://schemas.microsoft.com/office/drawing/2014/main" id="{061B5BBA-376B-A009-2C8B-93D4BEA2A5E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27" y="449038"/>
            <a:ext cx="3136624" cy="770162"/>
          </a:xfrm>
          <a:prstGeom prst="rect">
            <a:avLst/>
          </a:prstGeom>
        </p:spPr>
      </p:pic>
      <p:sp>
        <p:nvSpPr>
          <p:cNvPr id="7" name="Rectangle 6">
            <a:extLst>
              <a:ext uri="{FF2B5EF4-FFF2-40B4-BE49-F238E27FC236}">
                <a16:creationId xmlns:a16="http://schemas.microsoft.com/office/drawing/2014/main" id="{8D90EB1C-C2E4-96FC-5119-4AF3079E1FC9}"/>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8" name="Picture 7">
            <a:extLst>
              <a:ext uri="{FF2B5EF4-FFF2-40B4-BE49-F238E27FC236}">
                <a16:creationId xmlns:a16="http://schemas.microsoft.com/office/drawing/2014/main" id="{515D7E08-87C0-03CE-B2F0-73994388FC1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grpSp>
        <p:nvGrpSpPr>
          <p:cNvPr id="17" name="Group 16">
            <a:extLst>
              <a:ext uri="{FF2B5EF4-FFF2-40B4-BE49-F238E27FC236}">
                <a16:creationId xmlns:a16="http://schemas.microsoft.com/office/drawing/2014/main" id="{62B6DF55-2994-4CC8-1D66-A2174BE140C8}"/>
              </a:ext>
            </a:extLst>
          </p:cNvPr>
          <p:cNvGrpSpPr/>
          <p:nvPr userDrawn="1"/>
        </p:nvGrpSpPr>
        <p:grpSpPr>
          <a:xfrm rot="5400000" flipH="1">
            <a:off x="8578417" y="-213360"/>
            <a:ext cx="5175504" cy="3869393"/>
            <a:chOff x="-1942969" y="3504087"/>
            <a:chExt cx="5175552" cy="3869393"/>
          </a:xfrm>
        </p:grpSpPr>
        <p:sp>
          <p:nvSpPr>
            <p:cNvPr id="18" name="Rounded Rectangle 17">
              <a:extLst>
                <a:ext uri="{FF2B5EF4-FFF2-40B4-BE49-F238E27FC236}">
                  <a16:creationId xmlns:a16="http://schemas.microsoft.com/office/drawing/2014/main" id="{9EF064B7-0457-2201-68DD-06853D33050A}"/>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9" name="Rounded Rectangle 18">
              <a:extLst>
                <a:ext uri="{FF2B5EF4-FFF2-40B4-BE49-F238E27FC236}">
                  <a16:creationId xmlns:a16="http://schemas.microsoft.com/office/drawing/2014/main" id="{C5CCD395-806A-5B96-21A7-FFED010CDBE9}"/>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0" name="Rounded Rectangle 19">
              <a:extLst>
                <a:ext uri="{FF2B5EF4-FFF2-40B4-BE49-F238E27FC236}">
                  <a16:creationId xmlns:a16="http://schemas.microsoft.com/office/drawing/2014/main" id="{FB76D5DC-23F0-08DE-F321-11B1DF111FDE}"/>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6" name="TextBox 5">
            <a:extLst>
              <a:ext uri="{FF2B5EF4-FFF2-40B4-BE49-F238E27FC236}">
                <a16:creationId xmlns:a16="http://schemas.microsoft.com/office/drawing/2014/main" id="{B7B2CC08-9059-BD4D-6B67-CDC1C1E786EA}"/>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12235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847CD81-68B6-F1A0-864C-73B36C5ABAD9}"/>
              </a:ext>
            </a:extLst>
          </p:cNvPr>
          <p:cNvGrpSpPr/>
          <p:nvPr userDrawn="1"/>
        </p:nvGrpSpPr>
        <p:grpSpPr>
          <a:xfrm>
            <a:off x="-1594152" y="3547935"/>
            <a:ext cx="5175552" cy="3869393"/>
            <a:chOff x="-1942969" y="3504087"/>
            <a:chExt cx="5175552" cy="3869393"/>
          </a:xfrm>
        </p:grpSpPr>
        <p:sp>
          <p:nvSpPr>
            <p:cNvPr id="8" name="Rounded Rectangle 7">
              <a:extLst>
                <a:ext uri="{FF2B5EF4-FFF2-40B4-BE49-F238E27FC236}">
                  <a16:creationId xmlns:a16="http://schemas.microsoft.com/office/drawing/2014/main" id="{DC637709-6D59-2C97-CB33-8030A7C22008}"/>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9" name="Rounded Rectangle 8">
              <a:extLst>
                <a:ext uri="{FF2B5EF4-FFF2-40B4-BE49-F238E27FC236}">
                  <a16:creationId xmlns:a16="http://schemas.microsoft.com/office/drawing/2014/main" id="{FC44405D-3F38-C120-13A2-2EFA1DCBC19B}"/>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0" name="Rounded Rectangle 9">
              <a:extLst>
                <a:ext uri="{FF2B5EF4-FFF2-40B4-BE49-F238E27FC236}">
                  <a16:creationId xmlns:a16="http://schemas.microsoft.com/office/drawing/2014/main" id="{76B991E7-173C-CD38-4BA3-A130028191D1}"/>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grpSp>
        <p:nvGrpSpPr>
          <p:cNvPr id="11" name="Group 10">
            <a:extLst>
              <a:ext uri="{FF2B5EF4-FFF2-40B4-BE49-F238E27FC236}">
                <a16:creationId xmlns:a16="http://schemas.microsoft.com/office/drawing/2014/main" id="{805CD082-56CC-6D52-0FC1-29E8EDBB953D}"/>
              </a:ext>
            </a:extLst>
          </p:cNvPr>
          <p:cNvGrpSpPr/>
          <p:nvPr userDrawn="1"/>
        </p:nvGrpSpPr>
        <p:grpSpPr>
          <a:xfrm rot="5400000" flipH="1">
            <a:off x="8578417" y="-213360"/>
            <a:ext cx="5175504" cy="3869393"/>
            <a:chOff x="-1942969" y="3504087"/>
            <a:chExt cx="5175552" cy="3869393"/>
          </a:xfrm>
        </p:grpSpPr>
        <p:sp>
          <p:nvSpPr>
            <p:cNvPr id="15" name="Rounded Rectangle 14">
              <a:extLst>
                <a:ext uri="{FF2B5EF4-FFF2-40B4-BE49-F238E27FC236}">
                  <a16:creationId xmlns:a16="http://schemas.microsoft.com/office/drawing/2014/main" id="{E99FD727-8818-CA45-9E75-4F6533E652A0}"/>
                </a:ext>
              </a:extLst>
            </p:cNvPr>
            <p:cNvSpPr/>
            <p:nvPr userDrawn="1"/>
          </p:nvSpPr>
          <p:spPr>
            <a:xfrm rot="18900000">
              <a:off x="-1942969" y="350408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6" name="Rounded Rectangle 15">
              <a:extLst>
                <a:ext uri="{FF2B5EF4-FFF2-40B4-BE49-F238E27FC236}">
                  <a16:creationId xmlns:a16="http://schemas.microsoft.com/office/drawing/2014/main" id="{915CCD48-4114-F3C1-13AF-977EB758A53E}"/>
                </a:ext>
              </a:extLst>
            </p:cNvPr>
            <p:cNvSpPr/>
            <p:nvPr userDrawn="1"/>
          </p:nvSpPr>
          <p:spPr>
            <a:xfrm rot="18900000">
              <a:off x="394736" y="4327085"/>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7" name="Rounded Rectangle 16">
              <a:extLst>
                <a:ext uri="{FF2B5EF4-FFF2-40B4-BE49-F238E27FC236}">
                  <a16:creationId xmlns:a16="http://schemas.microsoft.com/office/drawing/2014/main" id="{402266E8-5D0C-6B27-F8DD-D110257A6BCF}"/>
                </a:ext>
              </a:extLst>
            </p:cNvPr>
            <p:cNvSpPr/>
            <p:nvPr userDrawn="1"/>
          </p:nvSpPr>
          <p:spPr>
            <a:xfrm rot="18900000">
              <a:off x="665486" y="480401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4" name="Rectangle 13">
            <a:extLst>
              <a:ext uri="{FF2B5EF4-FFF2-40B4-BE49-F238E27FC236}">
                <a16:creationId xmlns:a16="http://schemas.microsoft.com/office/drawing/2014/main" id="{1BB73632-AB2F-41CB-A256-6037C160EBE5}"/>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0" name="Rectangle 19">
            <a:extLst>
              <a:ext uri="{FF2B5EF4-FFF2-40B4-BE49-F238E27FC236}">
                <a16:creationId xmlns:a16="http://schemas.microsoft.com/office/drawing/2014/main" id="{6664EC56-8186-463A-91E8-655CC9F29328}"/>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1" name="Text Placeholder 11">
            <a:extLst>
              <a:ext uri="{FF2B5EF4-FFF2-40B4-BE49-F238E27FC236}">
                <a16:creationId xmlns:a16="http://schemas.microsoft.com/office/drawing/2014/main" id="{411CD892-7359-4EE6-A6A0-F1223CA54E3C}"/>
              </a:ext>
            </a:extLst>
          </p:cNvPr>
          <p:cNvSpPr>
            <a:spLocks noGrp="1"/>
          </p:cNvSpPr>
          <p:nvPr>
            <p:ph type="body" sz="quarter" idx="10" hasCustomPrompt="1"/>
          </p:nvPr>
        </p:nvSpPr>
        <p:spPr>
          <a:xfrm>
            <a:off x="304800" y="2286000"/>
            <a:ext cx="11480800" cy="1524000"/>
          </a:xfrm>
        </p:spPr>
        <p:txBody>
          <a:bodyPr anchor="ctr">
            <a:normAutofit/>
          </a:bodyPr>
          <a:lstStyle>
            <a:lvl1pPr marL="0" indent="0" algn="ctr">
              <a:buNone/>
              <a:defRPr sz="54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Closing</a:t>
            </a:r>
          </a:p>
        </p:txBody>
      </p:sp>
      <p:sp>
        <p:nvSpPr>
          <p:cNvPr id="37" name="Slide Number Placeholder 5">
            <a:extLst>
              <a:ext uri="{FF2B5EF4-FFF2-40B4-BE49-F238E27FC236}">
                <a16:creationId xmlns:a16="http://schemas.microsoft.com/office/drawing/2014/main" id="{4C98EA82-0BDD-4AC5-A2D8-E96790D065B0}"/>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3" name="Picture 2">
            <a:extLst>
              <a:ext uri="{FF2B5EF4-FFF2-40B4-BE49-F238E27FC236}">
                <a16:creationId xmlns:a16="http://schemas.microsoft.com/office/drawing/2014/main" id="{FD4A0F27-ED23-F146-4580-6D19F41F077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27" y="449038"/>
            <a:ext cx="3136624" cy="770162"/>
          </a:xfrm>
          <a:prstGeom prst="rect">
            <a:avLst/>
          </a:prstGeom>
        </p:spPr>
      </p:pic>
      <p:sp>
        <p:nvSpPr>
          <p:cNvPr id="5" name="Rectangle 4">
            <a:extLst>
              <a:ext uri="{FF2B5EF4-FFF2-40B4-BE49-F238E27FC236}">
                <a16:creationId xmlns:a16="http://schemas.microsoft.com/office/drawing/2014/main" id="{31885200-D94A-FF39-0529-105DB53FD2ED}"/>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6" name="Picture 5">
            <a:extLst>
              <a:ext uri="{FF2B5EF4-FFF2-40B4-BE49-F238E27FC236}">
                <a16:creationId xmlns:a16="http://schemas.microsoft.com/office/drawing/2014/main" id="{016310CC-1C1D-74A2-B76D-B6BB044D0D6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13" name="TextBox 12">
            <a:extLst>
              <a:ext uri="{FF2B5EF4-FFF2-40B4-BE49-F238E27FC236}">
                <a16:creationId xmlns:a16="http://schemas.microsoft.com/office/drawing/2014/main" id="{75CD8B5C-076D-9E02-AC0D-8B4175CA3A66}"/>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56950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DB77E3-66B2-4E2A-9E1E-3BD799041B4C}"/>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Rectangle 2"/>
          <p:cNvSpPr/>
          <p:nvPr userDrawn="1"/>
        </p:nvSpPr>
        <p:spPr>
          <a:xfrm>
            <a:off x="1358411" y="1883724"/>
            <a:ext cx="9475177" cy="1569660"/>
          </a:xfrm>
          <a:prstGeom prst="rect">
            <a:avLst/>
          </a:prstGeom>
        </p:spPr>
        <p:txBody>
          <a:bodyPr wrap="square">
            <a:spAutoFit/>
          </a:bodyPr>
          <a:lstStyle/>
          <a:p>
            <a:pPr lvl="0" algn="ctr"/>
            <a:r>
              <a:rPr lang="en-US" sz="3200" b="0" i="0">
                <a:solidFill>
                  <a:schemeClr val="tx1"/>
                </a:solidFill>
                <a:latin typeface="Museo Sans 900" panose="02000000000000000000" pitchFamily="50" charset="0"/>
              </a:rPr>
              <a:t>For more information or to request a more detailed live presentation on this topic, please visit </a:t>
            </a:r>
            <a:r>
              <a:rPr lang="en-US" sz="3200" b="0" i="0">
                <a:solidFill>
                  <a:schemeClr val="accent3"/>
                </a:solidFill>
                <a:latin typeface="Museo Sans 900" panose="02000000000000000000" pitchFamily="50" charset="0"/>
              </a:rPr>
              <a:t>Trends.openminds.com/events</a:t>
            </a:r>
          </a:p>
        </p:txBody>
      </p:sp>
      <p:sp>
        <p:nvSpPr>
          <p:cNvPr id="12" name="Rectangle 11"/>
          <p:cNvSpPr/>
          <p:nvPr userDrawn="1"/>
        </p:nvSpPr>
        <p:spPr>
          <a:xfrm>
            <a:off x="1772" y="4639270"/>
            <a:ext cx="12192000" cy="923330"/>
          </a:xfrm>
          <a:prstGeom prst="rect">
            <a:avLst/>
          </a:prstGeom>
        </p:spPr>
        <p:txBody>
          <a:bodyPr wrap="square">
            <a:spAutoFit/>
          </a:bodyPr>
          <a:lstStyle/>
          <a:p>
            <a:pPr lvl="0" algn="ctr"/>
            <a:r>
              <a:rPr lang="en-US" sz="5400" b="1" i="0">
                <a:solidFill>
                  <a:schemeClr val="accent3"/>
                </a:solidFill>
                <a:latin typeface="Museo Sans 900" panose="02000000000000000000" pitchFamily="50" charset="0"/>
              </a:rPr>
              <a:t>Trends.openminds.com</a:t>
            </a:r>
          </a:p>
        </p:txBody>
      </p:sp>
      <p:sp>
        <p:nvSpPr>
          <p:cNvPr id="19" name="Rectangle 18">
            <a:extLst>
              <a:ext uri="{FF2B5EF4-FFF2-40B4-BE49-F238E27FC236}">
                <a16:creationId xmlns:a16="http://schemas.microsoft.com/office/drawing/2014/main" id="{845E9D48-1759-4C0B-A04B-48AA4589B501}"/>
              </a:ext>
            </a:extLst>
          </p:cNvPr>
          <p:cNvSpPr>
            <a:spLocks noChangeArrowheads="1"/>
          </p:cNvSpPr>
          <p:nvPr userDrawn="1"/>
        </p:nvSpPr>
        <p:spPr bwMode="auto">
          <a:xfrm>
            <a:off x="914399" y="6309360"/>
            <a:ext cx="96012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2" name="Slide Number Placeholder 5">
            <a:extLst>
              <a:ext uri="{FF2B5EF4-FFF2-40B4-BE49-F238E27FC236}">
                <a16:creationId xmlns:a16="http://schemas.microsoft.com/office/drawing/2014/main" id="{AF9C0DFD-2743-4180-B842-2EBC80EB4EA8}"/>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4" name="Picture 3">
            <a:extLst>
              <a:ext uri="{FF2B5EF4-FFF2-40B4-BE49-F238E27FC236}">
                <a16:creationId xmlns:a16="http://schemas.microsoft.com/office/drawing/2014/main" id="{011C4426-E81C-F163-E497-4585CBC518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60227" y="449038"/>
            <a:ext cx="3136624" cy="770162"/>
          </a:xfrm>
          <a:prstGeom prst="rect">
            <a:avLst/>
          </a:prstGeom>
        </p:spPr>
      </p:pic>
      <p:sp>
        <p:nvSpPr>
          <p:cNvPr id="8" name="Rectangle 7">
            <a:extLst>
              <a:ext uri="{FF2B5EF4-FFF2-40B4-BE49-F238E27FC236}">
                <a16:creationId xmlns:a16="http://schemas.microsoft.com/office/drawing/2014/main" id="{6D1F0F5E-4E17-4572-4110-436E989BA9AC}"/>
              </a:ext>
            </a:extLst>
          </p:cNvPr>
          <p:cNvSpPr>
            <a:spLocks noChangeArrowheads="1"/>
          </p:cNvSpPr>
          <p:nvPr userDrawn="1"/>
        </p:nvSpPr>
        <p:spPr bwMode="auto">
          <a:xfrm>
            <a:off x="10591800" y="6309360"/>
            <a:ext cx="1600199"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pic>
        <p:nvPicPr>
          <p:cNvPr id="9" name="Picture 8">
            <a:extLst>
              <a:ext uri="{FF2B5EF4-FFF2-40B4-BE49-F238E27FC236}">
                <a16:creationId xmlns:a16="http://schemas.microsoft.com/office/drawing/2014/main" id="{361B362F-CDD7-CF83-810C-89E1307E4B1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669384" y="6400800"/>
            <a:ext cx="1433702" cy="352029"/>
          </a:xfrm>
          <a:prstGeom prst="rect">
            <a:avLst/>
          </a:prstGeom>
        </p:spPr>
      </p:pic>
      <p:sp>
        <p:nvSpPr>
          <p:cNvPr id="13" name="TextBox 12">
            <a:extLst>
              <a:ext uri="{FF2B5EF4-FFF2-40B4-BE49-F238E27FC236}">
                <a16:creationId xmlns:a16="http://schemas.microsoft.com/office/drawing/2014/main" id="{A1B28134-D66E-79C3-7D4D-0A02151615D4}"/>
              </a:ext>
            </a:extLst>
          </p:cNvPr>
          <p:cNvSpPr txBox="1"/>
          <p:nvPr userDrawn="1"/>
        </p:nvSpPr>
        <p:spPr>
          <a:xfrm>
            <a:off x="990600" y="6400799"/>
            <a:ext cx="6934200" cy="352030"/>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54305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45980D-6974-856B-A844-A5CC7C7A4ED1}"/>
              </a:ext>
            </a:extLst>
          </p:cNvPr>
          <p:cNvPicPr>
            <a:picLocks noChangeAspect="1"/>
          </p:cNvPicPr>
          <p:nvPr userDrawn="1"/>
        </p:nvPicPr>
        <p:blipFill>
          <a:blip r:embed="rId3"/>
          <a:srcRect l="19993" r="19993"/>
          <a:stretch/>
        </p:blipFill>
        <p:spPr>
          <a:xfrm>
            <a:off x="6490743" y="-21448"/>
            <a:ext cx="5701257" cy="6330808"/>
          </a:xfrm>
          <a:prstGeom prst="rect">
            <a:avLst/>
          </a:prstGeom>
        </p:spPr>
      </p:pic>
      <p:sp>
        <p:nvSpPr>
          <p:cNvPr id="20" name="TextBox 19">
            <a:extLst>
              <a:ext uri="{FF2B5EF4-FFF2-40B4-BE49-F238E27FC236}">
                <a16:creationId xmlns:a16="http://schemas.microsoft.com/office/drawing/2014/main" id="{8B488917-6398-4BFB-8493-5212E139E589}"/>
              </a:ext>
            </a:extLst>
          </p:cNvPr>
          <p:cNvSpPr txBox="1"/>
          <p:nvPr userDrawn="1"/>
        </p:nvSpPr>
        <p:spPr>
          <a:xfrm>
            <a:off x="355600" y="6019801"/>
            <a:ext cx="9448800" cy="230832"/>
          </a:xfrm>
          <a:prstGeom prst="rect">
            <a:avLst/>
          </a:prstGeom>
          <a:noFill/>
        </p:spPr>
        <p:txBody>
          <a:bodyPr wrap="square" rtlCol="0">
            <a:spAutoFit/>
          </a:bodyPr>
          <a:lstStyle/>
          <a:p>
            <a:r>
              <a:rPr lang="en-US" sz="900" b="0" i="0">
                <a:solidFill>
                  <a:schemeClr val="tx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5" name="Rounded Rectangle 24">
            <a:extLst>
              <a:ext uri="{FF2B5EF4-FFF2-40B4-BE49-F238E27FC236}">
                <a16:creationId xmlns:a16="http://schemas.microsoft.com/office/drawing/2014/main" id="{89D258FF-6543-4D42-AF7F-7BAC501F3A4C}"/>
              </a:ext>
            </a:extLst>
          </p:cNvPr>
          <p:cNvSpPr/>
          <p:nvPr userDrawn="1"/>
        </p:nvSpPr>
        <p:spPr>
          <a:xfrm rot="18900000">
            <a:off x="5920734" y="363761"/>
            <a:ext cx="1596065" cy="1599586"/>
          </a:xfrm>
          <a:prstGeom prst="round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7" name="Rounded Rectangle 26">
            <a:extLst>
              <a:ext uri="{FF2B5EF4-FFF2-40B4-BE49-F238E27FC236}">
                <a16:creationId xmlns:a16="http://schemas.microsoft.com/office/drawing/2014/main" id="{B0911263-4347-4B37-B18E-07E028830DB3}"/>
              </a:ext>
            </a:extLst>
          </p:cNvPr>
          <p:cNvSpPr/>
          <p:nvPr userDrawn="1"/>
        </p:nvSpPr>
        <p:spPr>
          <a:xfrm rot="18900000">
            <a:off x="5641421" y="1356875"/>
            <a:ext cx="933547" cy="93370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6" name="Rounded Rectangle 25">
            <a:extLst>
              <a:ext uri="{FF2B5EF4-FFF2-40B4-BE49-F238E27FC236}">
                <a16:creationId xmlns:a16="http://schemas.microsoft.com/office/drawing/2014/main" id="{10320919-7F18-47BA-85B1-4B2C18B4CB39}"/>
              </a:ext>
            </a:extLst>
          </p:cNvPr>
          <p:cNvSpPr/>
          <p:nvPr userDrawn="1"/>
        </p:nvSpPr>
        <p:spPr>
          <a:xfrm rot="18900000">
            <a:off x="7131093" y="4646117"/>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8" name="Rounded Rectangle 27">
            <a:extLst>
              <a:ext uri="{FF2B5EF4-FFF2-40B4-BE49-F238E27FC236}">
                <a16:creationId xmlns:a16="http://schemas.microsoft.com/office/drawing/2014/main" id="{A587D851-89AA-49EF-9BEA-EF68E25543A6}"/>
              </a:ext>
            </a:extLst>
          </p:cNvPr>
          <p:cNvSpPr/>
          <p:nvPr userDrawn="1"/>
        </p:nvSpPr>
        <p:spPr>
          <a:xfrm rot="18900000">
            <a:off x="8384625" y="5682120"/>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7" name="Rectangle 16">
            <a:extLst>
              <a:ext uri="{FF2B5EF4-FFF2-40B4-BE49-F238E27FC236}">
                <a16:creationId xmlns:a16="http://schemas.microsoft.com/office/drawing/2014/main" id="{98C22658-B1EE-4FEA-940E-ACAAB057A111}"/>
              </a:ext>
            </a:extLst>
          </p:cNvPr>
          <p:cNvSpPr>
            <a:spLocks noChangeArrowheads="1"/>
          </p:cNvSpPr>
          <p:nvPr userDrawn="1"/>
        </p:nvSpPr>
        <p:spPr bwMode="auto">
          <a:xfrm>
            <a:off x="0" y="6309360"/>
            <a:ext cx="121920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0" name="Text Placeholder 11">
            <a:extLst>
              <a:ext uri="{FF2B5EF4-FFF2-40B4-BE49-F238E27FC236}">
                <a16:creationId xmlns:a16="http://schemas.microsoft.com/office/drawing/2014/main" id="{6024B7D2-2514-4176-8350-672D3204E60D}"/>
              </a:ext>
            </a:extLst>
          </p:cNvPr>
          <p:cNvSpPr>
            <a:spLocks noGrp="1"/>
          </p:cNvSpPr>
          <p:nvPr>
            <p:ph type="body" sz="quarter" idx="10" hasCustomPrompt="1"/>
          </p:nvPr>
        </p:nvSpPr>
        <p:spPr>
          <a:xfrm>
            <a:off x="457200" y="1600200"/>
            <a:ext cx="5638800" cy="1676400"/>
          </a:xfrm>
        </p:spPr>
        <p:txBody>
          <a:bodyPr anchor="ctr">
            <a:normAutofit/>
          </a:bodyPr>
          <a:lstStyle>
            <a:lvl1pPr marL="0" indent="0" algn="l">
              <a:lnSpc>
                <a:spcPct val="100000"/>
              </a:lnSpc>
              <a:buNone/>
              <a:defRPr sz="40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31" name="Text Placeholder 2">
            <a:extLst>
              <a:ext uri="{FF2B5EF4-FFF2-40B4-BE49-F238E27FC236}">
                <a16:creationId xmlns:a16="http://schemas.microsoft.com/office/drawing/2014/main" id="{44154B6E-23EC-4BA5-A025-5F14C2A3BBE5}"/>
              </a:ext>
            </a:extLst>
          </p:cNvPr>
          <p:cNvSpPr>
            <a:spLocks noGrp="1"/>
          </p:cNvSpPr>
          <p:nvPr>
            <p:ph type="body" sz="quarter" idx="12" hasCustomPrompt="1"/>
          </p:nvPr>
        </p:nvSpPr>
        <p:spPr>
          <a:xfrm>
            <a:off x="457200" y="3276600"/>
            <a:ext cx="5638800" cy="1219200"/>
          </a:xfrm>
        </p:spPr>
        <p:txBody>
          <a:bodyPr anchor="ctr"/>
          <a:lstStyle>
            <a:lvl1pPr marL="0" indent="0">
              <a:lnSpc>
                <a:spcPct val="10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2" name="Picture 1">
            <a:extLst>
              <a:ext uri="{FF2B5EF4-FFF2-40B4-BE49-F238E27FC236}">
                <a16:creationId xmlns:a16="http://schemas.microsoft.com/office/drawing/2014/main" id="{476D6FFC-ED8B-4C4C-7C93-363A19666B16}"/>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60943" y="449038"/>
            <a:ext cx="3878716" cy="952374"/>
          </a:xfrm>
          <a:prstGeom prst="rect">
            <a:avLst/>
          </a:prstGeom>
        </p:spPr>
      </p:pic>
      <p:sp>
        <p:nvSpPr>
          <p:cNvPr id="6" name="TextBox 5">
            <a:extLst>
              <a:ext uri="{FF2B5EF4-FFF2-40B4-BE49-F238E27FC236}">
                <a16:creationId xmlns:a16="http://schemas.microsoft.com/office/drawing/2014/main" id="{889EF2AE-5B23-EEE4-451A-780129B49A08}"/>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521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group of people discussing something&#10;&#10;Description automatically generated">
            <a:extLst>
              <a:ext uri="{FF2B5EF4-FFF2-40B4-BE49-F238E27FC236}">
                <a16:creationId xmlns:a16="http://schemas.microsoft.com/office/drawing/2014/main" id="{67EC903E-087E-D3B9-9AEC-4D19DDD89F63}"/>
              </a:ext>
            </a:extLst>
          </p:cNvPr>
          <p:cNvPicPr>
            <a:picLocks noChangeAspect="1"/>
          </p:cNvPicPr>
          <p:nvPr userDrawn="1"/>
        </p:nvPicPr>
        <p:blipFill>
          <a:blip r:embed="rId3"/>
          <a:srcRect l="13794" t="1" r="26898" b="1428"/>
          <a:stretch/>
        </p:blipFill>
        <p:spPr>
          <a:xfrm>
            <a:off x="6495288" y="0"/>
            <a:ext cx="5696712" cy="6309360"/>
          </a:xfrm>
          <a:prstGeom prst="rect">
            <a:avLst/>
          </a:prstGeom>
        </p:spPr>
      </p:pic>
      <p:sp>
        <p:nvSpPr>
          <p:cNvPr id="12" name="Rounded Rectangle 11">
            <a:extLst>
              <a:ext uri="{FF2B5EF4-FFF2-40B4-BE49-F238E27FC236}">
                <a16:creationId xmlns:a16="http://schemas.microsoft.com/office/drawing/2014/main" id="{8007B223-A944-ACF7-C368-F54CC3E7BE42}"/>
              </a:ext>
            </a:extLst>
          </p:cNvPr>
          <p:cNvSpPr/>
          <p:nvPr userDrawn="1"/>
        </p:nvSpPr>
        <p:spPr>
          <a:xfrm rot="18900000">
            <a:off x="10289662" y="-1208194"/>
            <a:ext cx="2647839" cy="2653680"/>
          </a:xfrm>
          <a:prstGeom prst="round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3" name="Rounded Rectangle 12">
            <a:extLst>
              <a:ext uri="{FF2B5EF4-FFF2-40B4-BE49-F238E27FC236}">
                <a16:creationId xmlns:a16="http://schemas.microsoft.com/office/drawing/2014/main" id="{1FA33B16-966B-0F04-6E53-55416E68D2EC}"/>
              </a:ext>
            </a:extLst>
          </p:cNvPr>
          <p:cNvSpPr/>
          <p:nvPr userDrawn="1"/>
        </p:nvSpPr>
        <p:spPr>
          <a:xfrm rot="18900000">
            <a:off x="9473187" y="-675988"/>
            <a:ext cx="1589006" cy="1589269"/>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0" name="TextBox 19">
            <a:extLst>
              <a:ext uri="{FF2B5EF4-FFF2-40B4-BE49-F238E27FC236}">
                <a16:creationId xmlns:a16="http://schemas.microsoft.com/office/drawing/2014/main" id="{8B488917-6398-4BFB-8493-5212E139E589}"/>
              </a:ext>
            </a:extLst>
          </p:cNvPr>
          <p:cNvSpPr txBox="1"/>
          <p:nvPr userDrawn="1"/>
        </p:nvSpPr>
        <p:spPr>
          <a:xfrm>
            <a:off x="355600" y="6019801"/>
            <a:ext cx="9448800" cy="230832"/>
          </a:xfrm>
          <a:prstGeom prst="rect">
            <a:avLst/>
          </a:prstGeom>
          <a:noFill/>
        </p:spPr>
        <p:txBody>
          <a:bodyPr wrap="square" rtlCol="0">
            <a:spAutoFit/>
          </a:bodyPr>
          <a:lstStyle/>
          <a:p>
            <a:r>
              <a:rPr lang="en-US" sz="900" b="0" i="0">
                <a:solidFill>
                  <a:schemeClr val="tx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tx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98C22658-B1EE-4FEA-940E-ACAAB057A111}"/>
              </a:ext>
            </a:extLst>
          </p:cNvPr>
          <p:cNvSpPr>
            <a:spLocks noChangeArrowheads="1"/>
          </p:cNvSpPr>
          <p:nvPr userDrawn="1"/>
        </p:nvSpPr>
        <p:spPr bwMode="auto">
          <a:xfrm>
            <a:off x="0" y="6309360"/>
            <a:ext cx="12192000"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Text Placeholder 11">
            <a:extLst>
              <a:ext uri="{FF2B5EF4-FFF2-40B4-BE49-F238E27FC236}">
                <a16:creationId xmlns:a16="http://schemas.microsoft.com/office/drawing/2014/main" id="{00792096-83A7-4E9C-8F55-AB8CB8DBB0AB}"/>
              </a:ext>
            </a:extLst>
          </p:cNvPr>
          <p:cNvSpPr>
            <a:spLocks noGrp="1"/>
          </p:cNvSpPr>
          <p:nvPr>
            <p:ph type="body" sz="quarter" idx="10" hasCustomPrompt="1"/>
          </p:nvPr>
        </p:nvSpPr>
        <p:spPr>
          <a:xfrm>
            <a:off x="457200" y="1600200"/>
            <a:ext cx="5257800" cy="1676400"/>
          </a:xfrm>
        </p:spPr>
        <p:txBody>
          <a:bodyPr anchor="ctr">
            <a:normAutofit/>
          </a:bodyPr>
          <a:lstStyle>
            <a:lvl1pPr marL="0" indent="0" algn="l">
              <a:lnSpc>
                <a:spcPct val="100000"/>
              </a:lnSpc>
              <a:buNone/>
              <a:defRPr sz="40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15" name="Text Placeholder 2">
            <a:extLst>
              <a:ext uri="{FF2B5EF4-FFF2-40B4-BE49-F238E27FC236}">
                <a16:creationId xmlns:a16="http://schemas.microsoft.com/office/drawing/2014/main" id="{4BDF6CE8-1A3B-4FE0-804F-59B59687F65D}"/>
              </a:ext>
            </a:extLst>
          </p:cNvPr>
          <p:cNvSpPr>
            <a:spLocks noGrp="1"/>
          </p:cNvSpPr>
          <p:nvPr>
            <p:ph type="body" sz="quarter" idx="12" hasCustomPrompt="1"/>
          </p:nvPr>
        </p:nvSpPr>
        <p:spPr>
          <a:xfrm>
            <a:off x="457200" y="3276600"/>
            <a:ext cx="5257800" cy="1219200"/>
          </a:xfrm>
        </p:spPr>
        <p:txBody>
          <a:bodyPr anchor="ctr"/>
          <a:lstStyle>
            <a:lvl1pPr marL="0" indent="0">
              <a:lnSpc>
                <a:spcPct val="10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2" name="Picture 1">
            <a:extLst>
              <a:ext uri="{FF2B5EF4-FFF2-40B4-BE49-F238E27FC236}">
                <a16:creationId xmlns:a16="http://schemas.microsoft.com/office/drawing/2014/main" id="{FA097F9D-6A71-A868-DE8D-013E1D715E1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60943" y="449038"/>
            <a:ext cx="3878716" cy="952374"/>
          </a:xfrm>
          <a:prstGeom prst="rect">
            <a:avLst/>
          </a:prstGeom>
        </p:spPr>
      </p:pic>
      <p:sp>
        <p:nvSpPr>
          <p:cNvPr id="3" name="TextBox 2">
            <a:extLst>
              <a:ext uri="{FF2B5EF4-FFF2-40B4-BE49-F238E27FC236}">
                <a16:creationId xmlns:a16="http://schemas.microsoft.com/office/drawing/2014/main" id="{3E285C47-8074-8A78-E518-C8A33F744D38}"/>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7078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erson with her arms crossed&#10;&#10;Description automatically generated">
            <a:extLst>
              <a:ext uri="{FF2B5EF4-FFF2-40B4-BE49-F238E27FC236}">
                <a16:creationId xmlns:a16="http://schemas.microsoft.com/office/drawing/2014/main" id="{4631776A-609C-1CC0-5F0E-B512332CD1C0}"/>
              </a:ext>
            </a:extLst>
          </p:cNvPr>
          <p:cNvPicPr>
            <a:picLocks noChangeAspect="1"/>
          </p:cNvPicPr>
          <p:nvPr userDrawn="1"/>
        </p:nvPicPr>
        <p:blipFill>
          <a:blip r:embed="rId3"/>
          <a:srcRect l="24948" r="15191"/>
          <a:stretch/>
        </p:blipFill>
        <p:spPr>
          <a:xfrm>
            <a:off x="6490743" y="-21448"/>
            <a:ext cx="5701257" cy="6330808"/>
          </a:xfrm>
          <a:prstGeom prst="rect">
            <a:avLst/>
          </a:prstGeom>
        </p:spPr>
      </p:pic>
      <p:sp>
        <p:nvSpPr>
          <p:cNvPr id="17" name="Rounded Rectangle 16">
            <a:extLst>
              <a:ext uri="{FF2B5EF4-FFF2-40B4-BE49-F238E27FC236}">
                <a16:creationId xmlns:a16="http://schemas.microsoft.com/office/drawing/2014/main" id="{99B17DEB-404E-43DB-58D7-760D82F7AC49}"/>
              </a:ext>
            </a:extLst>
          </p:cNvPr>
          <p:cNvSpPr/>
          <p:nvPr userDrawn="1"/>
        </p:nvSpPr>
        <p:spPr>
          <a:xfrm rot="18900000">
            <a:off x="6336451" y="4646117"/>
            <a:ext cx="2567097" cy="2569464"/>
          </a:xfrm>
          <a:prstGeom prst="round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9" name="Rounded Rectangle 18">
            <a:extLst>
              <a:ext uri="{FF2B5EF4-FFF2-40B4-BE49-F238E27FC236}">
                <a16:creationId xmlns:a16="http://schemas.microsoft.com/office/drawing/2014/main" id="{3A692E26-B243-8ED1-BF16-23474E51781C}"/>
              </a:ext>
            </a:extLst>
          </p:cNvPr>
          <p:cNvSpPr/>
          <p:nvPr userDrawn="1"/>
        </p:nvSpPr>
        <p:spPr>
          <a:xfrm rot="18900000">
            <a:off x="7968716" y="5682120"/>
            <a:ext cx="1271016" cy="126681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1" name="Rectangle 10"/>
          <p:cNvSpPr>
            <a:spLocks noChangeArrowheads="1"/>
          </p:cNvSpPr>
          <p:nvPr userDrawn="1"/>
        </p:nvSpPr>
        <p:spPr bwMode="auto">
          <a:xfrm>
            <a:off x="0" y="6309360"/>
            <a:ext cx="12192000" cy="548640"/>
          </a:xfrm>
          <a:prstGeom prst="rect">
            <a:avLst/>
          </a:prstGeom>
          <a:solidFill>
            <a:schemeClr val="bg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Text Placeholder 11"/>
          <p:cNvSpPr>
            <a:spLocks noGrp="1"/>
          </p:cNvSpPr>
          <p:nvPr>
            <p:ph type="body" sz="quarter" idx="10" hasCustomPrompt="1"/>
          </p:nvPr>
        </p:nvSpPr>
        <p:spPr>
          <a:xfrm>
            <a:off x="457200" y="1600200"/>
            <a:ext cx="5638800" cy="1676400"/>
          </a:xfrm>
        </p:spPr>
        <p:txBody>
          <a:bodyPr anchor="ctr">
            <a:normAutofit/>
          </a:bodyPr>
          <a:lstStyle>
            <a:lvl1pPr marL="0" indent="0" algn="l">
              <a:lnSpc>
                <a:spcPct val="100000"/>
              </a:lnSpc>
              <a:buNone/>
              <a:defRPr sz="4000" b="1" i="0">
                <a:solidFill>
                  <a:schemeClr val="bg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TextBox 8"/>
          <p:cNvSpPr txBox="1"/>
          <p:nvPr userDrawn="1"/>
        </p:nvSpPr>
        <p:spPr>
          <a:xfrm>
            <a:off x="355600" y="6019801"/>
            <a:ext cx="9448800" cy="230832"/>
          </a:xfrm>
          <a:prstGeom prst="rect">
            <a:avLst/>
          </a:prstGeom>
          <a:noFill/>
        </p:spPr>
        <p:txBody>
          <a:bodyPr wrap="square" rtlCol="0">
            <a:spAutoFit/>
          </a:bodyPr>
          <a:lstStyle/>
          <a:p>
            <a:r>
              <a:rPr lang="en-US" sz="900" b="0" i="0">
                <a:solidFill>
                  <a:schemeClr val="tx1"/>
                </a:solidFill>
                <a:latin typeface="Segoe UI" panose="020B0502040204020203" pitchFamily="34" charset="0"/>
              </a:rPr>
              <a:t>©2024 Otsuka America Pharmaceutical Inc.  All rights reserved.</a:t>
            </a:r>
            <a:r>
              <a:rPr lang="en-US" sz="900" b="0" i="0" baseline="0">
                <a:solidFill>
                  <a:schemeClr val="tx1"/>
                </a:solidFill>
                <a:latin typeface="Segoe UI" panose="020B0502040204020203" pitchFamily="34" charset="0"/>
              </a:rPr>
              <a:t>           </a:t>
            </a:r>
            <a:endParaRPr lang="en-US" sz="900" b="0" i="0">
              <a:solidFill>
                <a:schemeClr val="tx1"/>
              </a:solidFill>
              <a:latin typeface="Segoe UI" panose="020B0502040204020203" pitchFamily="34" charset="0"/>
            </a:endParaRPr>
          </a:p>
        </p:txBody>
      </p:sp>
      <p:sp>
        <p:nvSpPr>
          <p:cNvPr id="3" name="Text Placeholder 2">
            <a:extLst>
              <a:ext uri="{FF2B5EF4-FFF2-40B4-BE49-F238E27FC236}">
                <a16:creationId xmlns:a16="http://schemas.microsoft.com/office/drawing/2014/main" id="{8F4956F5-E88D-4D33-9E18-BA369D2F46A1}"/>
              </a:ext>
            </a:extLst>
          </p:cNvPr>
          <p:cNvSpPr>
            <a:spLocks noGrp="1"/>
          </p:cNvSpPr>
          <p:nvPr>
            <p:ph type="body" sz="quarter" idx="12" hasCustomPrompt="1"/>
          </p:nvPr>
        </p:nvSpPr>
        <p:spPr>
          <a:xfrm>
            <a:off x="457200" y="3276600"/>
            <a:ext cx="5638800" cy="1219200"/>
          </a:xfrm>
        </p:spPr>
        <p:txBody>
          <a:bodyPr anchor="ctr"/>
          <a:lstStyle>
            <a:lvl1pPr marL="0" indent="0">
              <a:lnSpc>
                <a:spcPct val="100000"/>
              </a:lnSpc>
              <a:buNone/>
              <a:defRPr>
                <a:solidFill>
                  <a:schemeClr val="accent3">
                    <a:lumMod val="60000"/>
                    <a:lumOff val="40000"/>
                  </a:schemeClr>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2" name="Picture 1">
            <a:extLst>
              <a:ext uri="{FF2B5EF4-FFF2-40B4-BE49-F238E27FC236}">
                <a16:creationId xmlns:a16="http://schemas.microsoft.com/office/drawing/2014/main" id="{134241DD-AF09-8A23-A006-8D210F375AF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60942" y="449038"/>
            <a:ext cx="3878716" cy="952374"/>
          </a:xfrm>
          <a:prstGeom prst="rect">
            <a:avLst/>
          </a:prstGeom>
        </p:spPr>
      </p:pic>
      <p:sp>
        <p:nvSpPr>
          <p:cNvPr id="4" name="TextBox 3">
            <a:extLst>
              <a:ext uri="{FF2B5EF4-FFF2-40B4-BE49-F238E27FC236}">
                <a16:creationId xmlns:a16="http://schemas.microsoft.com/office/drawing/2014/main" id="{F6238D66-F66C-F622-F10D-AE6610236B19}"/>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2517CC66-FC6E-7FB9-CFE5-6A5CABA6725C}"/>
              </a:ext>
            </a:extLst>
          </p:cNvPr>
          <p:cNvSpPr txBox="1"/>
          <p:nvPr userDrawn="1"/>
        </p:nvSpPr>
        <p:spPr>
          <a:xfrm>
            <a:off x="381000" y="6016733"/>
            <a:ext cx="9448800" cy="230832"/>
          </a:xfrm>
          <a:prstGeom prst="rect">
            <a:avLst/>
          </a:prstGeom>
          <a:noFill/>
        </p:spPr>
        <p:txBody>
          <a:bodyPr wrap="square" rtlCol="0">
            <a:spAutoFit/>
          </a:bodyPr>
          <a:lstStyle/>
          <a:p>
            <a:r>
              <a:rPr lang="en-US" sz="900" b="0" i="0">
                <a:solidFill>
                  <a:schemeClr val="bg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8569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C8625629-C52C-09F0-3E75-64E352B25F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82"/>
          <a:stretch/>
        </p:blipFill>
        <p:spPr>
          <a:xfrm>
            <a:off x="6096000" y="-19304"/>
            <a:ext cx="6096000" cy="6877304"/>
          </a:xfrm>
          <a:prstGeom prst="rect">
            <a:avLst/>
          </a:prstGeom>
        </p:spPr>
      </p:pic>
      <p:sp>
        <p:nvSpPr>
          <p:cNvPr id="16" name="Rounded Rectangle 15">
            <a:extLst>
              <a:ext uri="{FF2B5EF4-FFF2-40B4-BE49-F238E27FC236}">
                <a16:creationId xmlns:a16="http://schemas.microsoft.com/office/drawing/2014/main" id="{EDEC0E36-9C94-3168-0CD2-B0C244D4498B}"/>
              </a:ext>
            </a:extLst>
          </p:cNvPr>
          <p:cNvSpPr/>
          <p:nvPr userDrawn="1"/>
        </p:nvSpPr>
        <p:spPr>
          <a:xfrm rot="18900000">
            <a:off x="4812451" y="5174837"/>
            <a:ext cx="2567097" cy="2569464"/>
          </a:xfrm>
          <a:prstGeom prst="round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7" name="Rounded Rectangle 16">
            <a:extLst>
              <a:ext uri="{FF2B5EF4-FFF2-40B4-BE49-F238E27FC236}">
                <a16:creationId xmlns:a16="http://schemas.microsoft.com/office/drawing/2014/main" id="{4730C2E3-D9C0-C1B2-3DF2-0164239BF911}"/>
              </a:ext>
            </a:extLst>
          </p:cNvPr>
          <p:cNvSpPr/>
          <p:nvPr userDrawn="1"/>
        </p:nvSpPr>
        <p:spPr>
          <a:xfrm rot="18900000">
            <a:off x="6893830" y="5767391"/>
            <a:ext cx="1271016" cy="126681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1" name="Rectangle 10"/>
          <p:cNvSpPr>
            <a:spLocks noChangeArrowheads="1"/>
          </p:cNvSpPr>
          <p:nvPr userDrawn="1"/>
        </p:nvSpPr>
        <p:spPr bwMode="auto">
          <a:xfrm>
            <a:off x="0" y="6309360"/>
            <a:ext cx="12192000" cy="548640"/>
          </a:xfrm>
          <a:prstGeom prst="rect">
            <a:avLst/>
          </a:prstGeom>
          <a:solidFill>
            <a:schemeClr val="accent2"/>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2" name="Text Placeholder 11"/>
          <p:cNvSpPr>
            <a:spLocks noGrp="1"/>
          </p:cNvSpPr>
          <p:nvPr>
            <p:ph type="body" sz="quarter" idx="10" hasCustomPrompt="1"/>
          </p:nvPr>
        </p:nvSpPr>
        <p:spPr>
          <a:xfrm>
            <a:off x="457200" y="1600200"/>
            <a:ext cx="5257800" cy="1676400"/>
          </a:xfrm>
        </p:spPr>
        <p:txBody>
          <a:bodyPr anchor="ctr">
            <a:normAutofit/>
          </a:bodyPr>
          <a:lstStyle>
            <a:lvl1pPr marL="0" indent="0" algn="l">
              <a:buNone/>
              <a:defRPr sz="4000" b="1" i="0">
                <a:solidFill>
                  <a:schemeClr val="bg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Title</a:t>
            </a:r>
          </a:p>
        </p:txBody>
      </p:sp>
      <p:sp>
        <p:nvSpPr>
          <p:cNvPr id="9" name="TextBox 8"/>
          <p:cNvSpPr txBox="1"/>
          <p:nvPr userDrawn="1"/>
        </p:nvSpPr>
        <p:spPr>
          <a:xfrm>
            <a:off x="355600" y="6019801"/>
            <a:ext cx="9448800" cy="230832"/>
          </a:xfrm>
          <a:prstGeom prst="rect">
            <a:avLst/>
          </a:prstGeom>
          <a:noFill/>
        </p:spPr>
        <p:txBody>
          <a:bodyPr wrap="square" rtlCol="0">
            <a:spAutoFit/>
          </a:bodyPr>
          <a:lstStyle/>
          <a:p>
            <a:r>
              <a:rPr lang="en-US" sz="900" b="0" i="0">
                <a:solidFill>
                  <a:schemeClr val="bg1"/>
                </a:solidFill>
                <a:latin typeface="Roboto" panose="02000000000000000000" pitchFamily="2" charset="0"/>
                <a:ea typeface="Roboto" panose="02000000000000000000" pitchFamily="2" charset="0"/>
                <a:cs typeface="Roboto" panose="02000000000000000000" pitchFamily="2" charset="0"/>
              </a:rPr>
              <a:t>©2026 Otsuka America Pharmaceutical Inc.  All rights reserved.</a:t>
            </a:r>
            <a:r>
              <a:rPr lang="en-US" sz="900" b="0" i="0" baseline="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9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 name="Text Placeholder 2">
            <a:extLst>
              <a:ext uri="{FF2B5EF4-FFF2-40B4-BE49-F238E27FC236}">
                <a16:creationId xmlns:a16="http://schemas.microsoft.com/office/drawing/2014/main" id="{8F4956F5-E88D-4D33-9E18-BA369D2F46A1}"/>
              </a:ext>
            </a:extLst>
          </p:cNvPr>
          <p:cNvSpPr>
            <a:spLocks noGrp="1"/>
          </p:cNvSpPr>
          <p:nvPr>
            <p:ph type="body" sz="quarter" idx="12" hasCustomPrompt="1"/>
          </p:nvPr>
        </p:nvSpPr>
        <p:spPr>
          <a:xfrm>
            <a:off x="457200" y="3276600"/>
            <a:ext cx="5257800" cy="1219200"/>
          </a:xfrm>
        </p:spPr>
        <p:txBody>
          <a:bodyPr anchor="ctr"/>
          <a:lstStyle>
            <a:lvl1pPr marL="0" indent="0">
              <a:buNone/>
              <a:defRPr>
                <a:solidFill>
                  <a:schemeClr val="accent3">
                    <a:lumMod val="60000"/>
                    <a:lumOff val="40000"/>
                  </a:schemeClr>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5EEA72DE-9851-6973-1BAF-1D0DDF7D416A}"/>
              </a:ext>
            </a:extLst>
          </p:cNvPr>
          <p:cNvSpPr txBox="1"/>
          <p:nvPr userDrawn="1"/>
        </p:nvSpPr>
        <p:spPr>
          <a:xfrm>
            <a:off x="381000" y="6400800"/>
            <a:ext cx="73914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23F44AE3-AB2B-7E28-9365-AD33E54431AD}"/>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60942" y="449038"/>
            <a:ext cx="3878716" cy="952374"/>
          </a:xfrm>
          <a:prstGeom prst="rect">
            <a:avLst/>
          </a:prstGeom>
        </p:spPr>
      </p:pic>
    </p:spTree>
    <p:extLst>
      <p:ext uri="{BB962C8B-B14F-4D97-AF65-F5344CB8AC3E}">
        <p14:creationId xmlns:p14="http://schemas.microsoft.com/office/powerpoint/2010/main" val="37126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48A4EFF-A4EC-732C-662C-32AE8B7C4186}"/>
              </a:ext>
            </a:extLst>
          </p:cNvPr>
          <p:cNvGrpSpPr/>
          <p:nvPr userDrawn="1"/>
        </p:nvGrpSpPr>
        <p:grpSpPr>
          <a:xfrm>
            <a:off x="-208662" y="5018526"/>
            <a:ext cx="12609323" cy="2569464"/>
            <a:chOff x="-77100" y="4491135"/>
            <a:chExt cx="12609323" cy="2569464"/>
          </a:xfrm>
        </p:grpSpPr>
        <p:sp>
          <p:nvSpPr>
            <p:cNvPr id="6" name="Rounded Rectangle 5">
              <a:extLst>
                <a:ext uri="{FF2B5EF4-FFF2-40B4-BE49-F238E27FC236}">
                  <a16:creationId xmlns:a16="http://schemas.microsoft.com/office/drawing/2014/main" id="{926561B1-61AD-CBA2-842F-AB22603A3E3D}"/>
                </a:ext>
              </a:extLst>
            </p:cNvPr>
            <p:cNvSpPr/>
            <p:nvPr userDrawn="1"/>
          </p:nvSpPr>
          <p:spPr>
            <a:xfrm rot="18900000">
              <a:off x="-77100" y="4491135"/>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7" name="Rounded Rectangle 6">
              <a:extLst>
                <a:ext uri="{FF2B5EF4-FFF2-40B4-BE49-F238E27FC236}">
                  <a16:creationId xmlns:a16="http://schemas.microsoft.com/office/drawing/2014/main" id="{8AE5AF83-A25A-A004-7F8E-F6BB9F058971}"/>
                </a:ext>
              </a:extLst>
            </p:cNvPr>
            <p:cNvSpPr/>
            <p:nvPr userDrawn="1"/>
          </p:nvSpPr>
          <p:spPr>
            <a:xfrm rot="18900000">
              <a:off x="2242952" y="5121539"/>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8" name="Rounded Rectangle 7">
              <a:extLst>
                <a:ext uri="{FF2B5EF4-FFF2-40B4-BE49-F238E27FC236}">
                  <a16:creationId xmlns:a16="http://schemas.microsoft.com/office/drawing/2014/main" id="{4C809F6B-7F4D-D8FD-BC7B-3222466576BE}"/>
                </a:ext>
              </a:extLst>
            </p:cNvPr>
            <p:cNvSpPr/>
            <p:nvPr userDrawn="1"/>
          </p:nvSpPr>
          <p:spPr>
            <a:xfrm rot="18900000">
              <a:off x="3270309" y="4491135"/>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3" name="Rounded Rectangle 12">
              <a:extLst>
                <a:ext uri="{FF2B5EF4-FFF2-40B4-BE49-F238E27FC236}">
                  <a16:creationId xmlns:a16="http://schemas.microsoft.com/office/drawing/2014/main" id="{70618C18-4AAE-BDF1-92FA-DC5ECB8980CC}"/>
                </a:ext>
              </a:extLst>
            </p:cNvPr>
            <p:cNvSpPr/>
            <p:nvPr userDrawn="1"/>
          </p:nvSpPr>
          <p:spPr>
            <a:xfrm rot="18900000">
              <a:off x="6617718" y="4491135"/>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5" name="Rounded Rectangle 14">
              <a:extLst>
                <a:ext uri="{FF2B5EF4-FFF2-40B4-BE49-F238E27FC236}">
                  <a16:creationId xmlns:a16="http://schemas.microsoft.com/office/drawing/2014/main" id="{15E33B52-952A-ABD3-1FBD-464BB15C5AFC}"/>
                </a:ext>
              </a:extLst>
            </p:cNvPr>
            <p:cNvSpPr/>
            <p:nvPr userDrawn="1"/>
          </p:nvSpPr>
          <p:spPr>
            <a:xfrm rot="18900000">
              <a:off x="9965126" y="4491135"/>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9" name="Rounded Rectangle 18">
              <a:extLst>
                <a:ext uri="{FF2B5EF4-FFF2-40B4-BE49-F238E27FC236}">
                  <a16:creationId xmlns:a16="http://schemas.microsoft.com/office/drawing/2014/main" id="{B01D36BB-3894-55D4-9AEA-7C6F1F0093BD}"/>
                </a:ext>
              </a:extLst>
            </p:cNvPr>
            <p:cNvSpPr/>
            <p:nvPr userDrawn="1"/>
          </p:nvSpPr>
          <p:spPr>
            <a:xfrm rot="18900000">
              <a:off x="5592053" y="5121539"/>
              <a:ext cx="1271016" cy="1266817"/>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0" name="Rounded Rectangle 19">
              <a:extLst>
                <a:ext uri="{FF2B5EF4-FFF2-40B4-BE49-F238E27FC236}">
                  <a16:creationId xmlns:a16="http://schemas.microsoft.com/office/drawing/2014/main" id="{4545ABFA-05CB-241B-E2D1-13FD4C028670}"/>
                </a:ext>
              </a:extLst>
            </p:cNvPr>
            <p:cNvSpPr/>
            <p:nvPr userDrawn="1"/>
          </p:nvSpPr>
          <p:spPr>
            <a:xfrm rot="18900000">
              <a:off x="8941155" y="5121539"/>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2" name="Rectangle 11">
            <a:extLst>
              <a:ext uri="{FF2B5EF4-FFF2-40B4-BE49-F238E27FC236}">
                <a16:creationId xmlns:a16="http://schemas.microsoft.com/office/drawing/2014/main" id="{D88238B0-5E86-455C-817E-718F45493A4F}"/>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a:extLst>
              <a:ext uri="{FF2B5EF4-FFF2-40B4-BE49-F238E27FC236}">
                <a16:creationId xmlns:a16="http://schemas.microsoft.com/office/drawing/2014/main" id="{EE61DE93-8C7C-45B8-986F-05B0199624D5}"/>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Text Placeholder 11">
            <a:extLst>
              <a:ext uri="{FF2B5EF4-FFF2-40B4-BE49-F238E27FC236}">
                <a16:creationId xmlns:a16="http://schemas.microsoft.com/office/drawing/2014/main" id="{F1A175FB-C01F-40D8-9FD7-5B888F5A44FB}"/>
              </a:ext>
            </a:extLst>
          </p:cNvPr>
          <p:cNvSpPr>
            <a:spLocks noGrp="1"/>
          </p:cNvSpPr>
          <p:nvPr>
            <p:ph type="body" sz="quarter" idx="10" hasCustomPrompt="1"/>
          </p:nvPr>
        </p:nvSpPr>
        <p:spPr>
          <a:xfrm>
            <a:off x="457200" y="1219200"/>
            <a:ext cx="11277600" cy="1676400"/>
          </a:xfrm>
        </p:spPr>
        <p:txBody>
          <a:bodyPr anchor="ctr">
            <a:normAutofit/>
          </a:bodyPr>
          <a:lstStyle>
            <a:lvl1pPr marL="0" indent="0" algn="ctr">
              <a:lnSpc>
                <a:spcPct val="100000"/>
              </a:lnSpc>
              <a:buNone/>
              <a:defRPr sz="40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4" name="Text Placeholder 2">
            <a:extLst>
              <a:ext uri="{FF2B5EF4-FFF2-40B4-BE49-F238E27FC236}">
                <a16:creationId xmlns:a16="http://schemas.microsoft.com/office/drawing/2014/main" id="{A379777F-C985-4872-81A2-2315E252DB4C}"/>
              </a:ext>
            </a:extLst>
          </p:cNvPr>
          <p:cNvSpPr>
            <a:spLocks noGrp="1"/>
          </p:cNvSpPr>
          <p:nvPr>
            <p:ph type="body" sz="quarter" idx="12" hasCustomPrompt="1"/>
          </p:nvPr>
        </p:nvSpPr>
        <p:spPr>
          <a:xfrm>
            <a:off x="457200" y="2895600"/>
            <a:ext cx="11277600" cy="1219200"/>
          </a:xfrm>
        </p:spPr>
        <p:txBody>
          <a:bodyPr anchor="ctr"/>
          <a:lstStyle>
            <a:lvl1pPr marL="0" indent="0" algn="ctr">
              <a:lnSpc>
                <a:spcPct val="10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a:extLst>
              <a:ext uri="{FF2B5EF4-FFF2-40B4-BE49-F238E27FC236}">
                <a16:creationId xmlns:a16="http://schemas.microsoft.com/office/drawing/2014/main" id="{12A88D1A-4904-4424-9273-9B3939E29E9C}"/>
              </a:ext>
            </a:extLst>
          </p:cNvPr>
          <p:cNvSpPr/>
          <p:nvPr userDrawn="1"/>
        </p:nvSpPr>
        <p:spPr>
          <a:xfrm>
            <a:off x="0" y="0"/>
            <a:ext cx="12192000" cy="70104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0" name="Content Placeholder 6">
            <a:extLst>
              <a:ext uri="{FF2B5EF4-FFF2-40B4-BE49-F238E27FC236}">
                <a16:creationId xmlns:a16="http://schemas.microsoft.com/office/drawing/2014/main" id="{9A8451A6-945C-476F-B122-CF6B260A0739}"/>
              </a:ext>
            </a:extLst>
          </p:cNvPr>
          <p:cNvSpPr>
            <a:spLocks noGrp="1"/>
          </p:cNvSpPr>
          <p:nvPr>
            <p:ph sz="quarter" idx="13" hasCustomPrompt="1"/>
          </p:nvPr>
        </p:nvSpPr>
        <p:spPr>
          <a:xfrm>
            <a:off x="5867400" y="196499"/>
            <a:ext cx="5867400" cy="304800"/>
          </a:xfrm>
        </p:spPr>
        <p:txBody>
          <a:bodyPr/>
          <a:lstStyle>
            <a:lvl1pPr marL="0" indent="0" algn="r">
              <a:buNone/>
              <a:defRPr sz="1400"/>
            </a:lvl1pPr>
          </a:lstStyle>
          <a:p>
            <a:pPr lvl="0"/>
            <a:r>
              <a:rPr lang="en-US"/>
              <a:t>Click To Edit Master Text Styles</a:t>
            </a:r>
          </a:p>
        </p:txBody>
      </p:sp>
      <p:sp>
        <p:nvSpPr>
          <p:cNvPr id="18" name="Slide Number Placeholder 5">
            <a:extLst>
              <a:ext uri="{FF2B5EF4-FFF2-40B4-BE49-F238E27FC236}">
                <a16:creationId xmlns:a16="http://schemas.microsoft.com/office/drawing/2014/main" id="{94AC66F7-365B-4D90-9585-A75A98B45F55}"/>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useo Sans 500" panose="02000000000000000000" pitchFamily="50" charset="0"/>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63A65D67-B945-3356-9565-EDC7F97464E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8887" y="160585"/>
            <a:ext cx="1749225" cy="429502"/>
          </a:xfrm>
          <a:prstGeom prst="rect">
            <a:avLst/>
          </a:prstGeom>
        </p:spPr>
      </p:pic>
      <p:sp>
        <p:nvSpPr>
          <p:cNvPr id="5" name="TextBox 4">
            <a:extLst>
              <a:ext uri="{FF2B5EF4-FFF2-40B4-BE49-F238E27FC236}">
                <a16:creationId xmlns:a16="http://schemas.microsoft.com/office/drawing/2014/main" id="{1F92E2FD-CF67-8E0B-86B1-CEDAD67BDD2B}"/>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3920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1985BB-A239-4C67-9777-150523259CC7}"/>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a:extLst>
              <a:ext uri="{FF2B5EF4-FFF2-40B4-BE49-F238E27FC236}">
                <a16:creationId xmlns:a16="http://schemas.microsoft.com/office/drawing/2014/main" id="{19F80A77-A856-4F64-8A57-018705F37B14}"/>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2" name="Rectangle 1">
            <a:extLst>
              <a:ext uri="{FF2B5EF4-FFF2-40B4-BE49-F238E27FC236}">
                <a16:creationId xmlns:a16="http://schemas.microsoft.com/office/drawing/2014/main" id="{CC8DF019-EEA1-42D5-94A7-50C3951ED835}"/>
              </a:ext>
            </a:extLst>
          </p:cNvPr>
          <p:cNvSpPr/>
          <p:nvPr userDrawn="1"/>
        </p:nvSpPr>
        <p:spPr>
          <a:xfrm>
            <a:off x="0" y="457200"/>
            <a:ext cx="12192000" cy="4267200"/>
          </a:xfrm>
          <a:prstGeom prst="rect">
            <a:avLst/>
          </a:prstGeom>
          <a:blipFill>
            <a:blip r:embed="rId2"/>
            <a:stretch>
              <a:fillRect l="-8" t="-16071" r="5" b="-421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3" name="Text Placeholder 11">
            <a:extLst>
              <a:ext uri="{FF2B5EF4-FFF2-40B4-BE49-F238E27FC236}">
                <a16:creationId xmlns:a16="http://schemas.microsoft.com/office/drawing/2014/main" id="{F1A175FB-C01F-40D8-9FD7-5B888F5A44FB}"/>
              </a:ext>
            </a:extLst>
          </p:cNvPr>
          <p:cNvSpPr>
            <a:spLocks noGrp="1"/>
          </p:cNvSpPr>
          <p:nvPr>
            <p:ph type="body" sz="quarter" idx="10" hasCustomPrompt="1"/>
          </p:nvPr>
        </p:nvSpPr>
        <p:spPr>
          <a:xfrm>
            <a:off x="457200" y="1874520"/>
            <a:ext cx="11277600" cy="1676400"/>
          </a:xfrm>
        </p:spPr>
        <p:txBody>
          <a:bodyPr anchor="ctr">
            <a:normAutofit/>
          </a:bodyPr>
          <a:lstStyle>
            <a:lvl1pPr marL="0" indent="0" algn="ctr">
              <a:lnSpc>
                <a:spcPct val="100000"/>
              </a:lnSpc>
              <a:buNone/>
              <a:defRPr sz="4000" b="1" i="0">
                <a:solidFill>
                  <a:schemeClr val="bg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4" name="Text Placeholder 2">
            <a:extLst>
              <a:ext uri="{FF2B5EF4-FFF2-40B4-BE49-F238E27FC236}">
                <a16:creationId xmlns:a16="http://schemas.microsoft.com/office/drawing/2014/main" id="{A379777F-C985-4872-81A2-2315E252DB4C}"/>
              </a:ext>
            </a:extLst>
          </p:cNvPr>
          <p:cNvSpPr>
            <a:spLocks noGrp="1"/>
          </p:cNvSpPr>
          <p:nvPr>
            <p:ph type="body" sz="quarter" idx="12" hasCustomPrompt="1"/>
          </p:nvPr>
        </p:nvSpPr>
        <p:spPr>
          <a:xfrm>
            <a:off x="457200" y="4901178"/>
            <a:ext cx="11277600" cy="1219200"/>
          </a:xfrm>
        </p:spPr>
        <p:txBody>
          <a:bodyPr anchor="ctr"/>
          <a:lstStyle>
            <a:lvl1pPr marL="0" indent="0" algn="ctr">
              <a:lnSpc>
                <a:spcPct val="10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a:extLst>
              <a:ext uri="{FF2B5EF4-FFF2-40B4-BE49-F238E27FC236}">
                <a16:creationId xmlns:a16="http://schemas.microsoft.com/office/drawing/2014/main" id="{C3C3E2A3-3BF6-4E40-A192-E03123C08CEE}"/>
              </a:ext>
            </a:extLst>
          </p:cNvPr>
          <p:cNvSpPr/>
          <p:nvPr userDrawn="1"/>
        </p:nvSpPr>
        <p:spPr>
          <a:xfrm>
            <a:off x="0" y="0"/>
            <a:ext cx="12192000" cy="70104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0" name="Content Placeholder 6">
            <a:extLst>
              <a:ext uri="{FF2B5EF4-FFF2-40B4-BE49-F238E27FC236}">
                <a16:creationId xmlns:a16="http://schemas.microsoft.com/office/drawing/2014/main" id="{3075B28A-E386-4DC5-9A6A-E38F08EFE77D}"/>
              </a:ext>
            </a:extLst>
          </p:cNvPr>
          <p:cNvSpPr>
            <a:spLocks noGrp="1"/>
          </p:cNvSpPr>
          <p:nvPr>
            <p:ph sz="quarter" idx="13"/>
          </p:nvPr>
        </p:nvSpPr>
        <p:spPr>
          <a:xfrm>
            <a:off x="5867400" y="196499"/>
            <a:ext cx="5867400" cy="304800"/>
          </a:xfrm>
        </p:spPr>
        <p:txBody>
          <a:bodyPr/>
          <a:lstStyle>
            <a:lvl1pPr marL="0" indent="0" algn="r">
              <a:buNone/>
              <a:defRPr sz="1400"/>
            </a:lvl1pPr>
          </a:lstStyle>
          <a:p>
            <a:pPr lvl="0"/>
            <a:r>
              <a:rPr lang="en-US"/>
              <a:t>Click to edit Master text styles</a:t>
            </a:r>
          </a:p>
        </p:txBody>
      </p:sp>
      <p:sp>
        <p:nvSpPr>
          <p:cNvPr id="17" name="Slide Number Placeholder 5">
            <a:extLst>
              <a:ext uri="{FF2B5EF4-FFF2-40B4-BE49-F238E27FC236}">
                <a16:creationId xmlns:a16="http://schemas.microsoft.com/office/drawing/2014/main" id="{8AAFCE3E-9A0A-4779-985F-4597A0963FD2}"/>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5" name="Picture 4">
            <a:extLst>
              <a:ext uri="{FF2B5EF4-FFF2-40B4-BE49-F238E27FC236}">
                <a16:creationId xmlns:a16="http://schemas.microsoft.com/office/drawing/2014/main" id="{9DA01BE8-5B80-9B96-54ED-BB765E69C32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8887" y="160585"/>
            <a:ext cx="1749225" cy="429502"/>
          </a:xfrm>
          <a:prstGeom prst="rect">
            <a:avLst/>
          </a:prstGeom>
        </p:spPr>
      </p:pic>
      <p:sp>
        <p:nvSpPr>
          <p:cNvPr id="11" name="TextBox 10">
            <a:extLst>
              <a:ext uri="{FF2B5EF4-FFF2-40B4-BE49-F238E27FC236}">
                <a16:creationId xmlns:a16="http://schemas.microsoft.com/office/drawing/2014/main" id="{98BBEB3E-2B5E-3141-73FF-ED7307DEEA0A}"/>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6017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8BCEBEB8-5B70-5B4F-35A0-06C85E8E6C22}"/>
              </a:ext>
            </a:extLst>
          </p:cNvPr>
          <p:cNvGrpSpPr/>
          <p:nvPr userDrawn="1"/>
        </p:nvGrpSpPr>
        <p:grpSpPr>
          <a:xfrm>
            <a:off x="-208662" y="5018526"/>
            <a:ext cx="9261915" cy="2569464"/>
            <a:chOff x="-208662" y="5018526"/>
            <a:chExt cx="9261915" cy="2569464"/>
          </a:xfrm>
        </p:grpSpPr>
        <p:sp>
          <p:nvSpPr>
            <p:cNvPr id="9" name="Rounded Rectangle 8">
              <a:extLst>
                <a:ext uri="{FF2B5EF4-FFF2-40B4-BE49-F238E27FC236}">
                  <a16:creationId xmlns:a16="http://schemas.microsoft.com/office/drawing/2014/main" id="{AB8300DD-9669-3F36-8E8B-A34BCDFB0277}"/>
                </a:ext>
              </a:extLst>
            </p:cNvPr>
            <p:cNvSpPr/>
            <p:nvPr userDrawn="1"/>
          </p:nvSpPr>
          <p:spPr>
            <a:xfrm rot="18900000">
              <a:off x="-208662" y="5018526"/>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3" name="Rounded Rectangle 12">
              <a:extLst>
                <a:ext uri="{FF2B5EF4-FFF2-40B4-BE49-F238E27FC236}">
                  <a16:creationId xmlns:a16="http://schemas.microsoft.com/office/drawing/2014/main" id="{89626F1B-08E6-5B22-A0BC-2EADE4495885}"/>
                </a:ext>
              </a:extLst>
            </p:cNvPr>
            <p:cNvSpPr/>
            <p:nvPr userDrawn="1"/>
          </p:nvSpPr>
          <p:spPr>
            <a:xfrm rot="18900000">
              <a:off x="2111390" y="5648930"/>
              <a:ext cx="1271016" cy="1266817"/>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6" name="Rounded Rectangle 15">
              <a:extLst>
                <a:ext uri="{FF2B5EF4-FFF2-40B4-BE49-F238E27FC236}">
                  <a16:creationId xmlns:a16="http://schemas.microsoft.com/office/drawing/2014/main" id="{1072C245-089F-45B1-AC1F-F2A1EA09C32D}"/>
                </a:ext>
              </a:extLst>
            </p:cNvPr>
            <p:cNvSpPr/>
            <p:nvPr userDrawn="1"/>
          </p:nvSpPr>
          <p:spPr>
            <a:xfrm rot="18900000">
              <a:off x="3138747" y="5018526"/>
              <a:ext cx="2567097" cy="2569464"/>
            </a:xfrm>
            <a:prstGeom prst="roundRect">
              <a:avLst/>
            </a:prstGeom>
            <a:solidFill>
              <a:srgbClr val="A2AA4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18" name="Rounded Rectangle 17">
              <a:extLst>
                <a:ext uri="{FF2B5EF4-FFF2-40B4-BE49-F238E27FC236}">
                  <a16:creationId xmlns:a16="http://schemas.microsoft.com/office/drawing/2014/main" id="{EF9F760B-064E-173E-854E-49965A9E67B8}"/>
                </a:ext>
              </a:extLst>
            </p:cNvPr>
            <p:cNvSpPr/>
            <p:nvPr userDrawn="1"/>
          </p:nvSpPr>
          <p:spPr>
            <a:xfrm rot="18900000">
              <a:off x="6486156" y="5018526"/>
              <a:ext cx="2567097" cy="2569464"/>
            </a:xfrm>
            <a:prstGeom prst="round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
          <p:nvSpPr>
            <p:cNvPr id="20" name="Rounded Rectangle 19">
              <a:extLst>
                <a:ext uri="{FF2B5EF4-FFF2-40B4-BE49-F238E27FC236}">
                  <a16:creationId xmlns:a16="http://schemas.microsoft.com/office/drawing/2014/main" id="{F2DCD97A-D36A-4ACC-0652-3C4FCF6D20A5}"/>
                </a:ext>
              </a:extLst>
            </p:cNvPr>
            <p:cNvSpPr/>
            <p:nvPr userDrawn="1"/>
          </p:nvSpPr>
          <p:spPr>
            <a:xfrm rot="18900000">
              <a:off x="5460491" y="5648930"/>
              <a:ext cx="1271016" cy="1266817"/>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grpSp>
      <p:sp>
        <p:nvSpPr>
          <p:cNvPr id="17" name="Rectangle 16">
            <a:extLst>
              <a:ext uri="{FF2B5EF4-FFF2-40B4-BE49-F238E27FC236}">
                <a16:creationId xmlns:a16="http://schemas.microsoft.com/office/drawing/2014/main" id="{30B56CB8-0CBB-40EB-ABD9-08B72852BA22}"/>
              </a:ext>
            </a:extLst>
          </p:cNvPr>
          <p:cNvSpPr>
            <a:spLocks noChangeArrowheads="1"/>
          </p:cNvSpPr>
          <p:nvPr userDrawn="1"/>
        </p:nvSpPr>
        <p:spPr bwMode="auto">
          <a:xfrm>
            <a:off x="0" y="6303258"/>
            <a:ext cx="825501" cy="554742"/>
          </a:xfrm>
          <a:prstGeom prst="rect">
            <a:avLst/>
          </a:prstGeom>
          <a:solidFill>
            <a:schemeClr val="accent3"/>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14" name="Rectangle 13">
            <a:extLst>
              <a:ext uri="{FF2B5EF4-FFF2-40B4-BE49-F238E27FC236}">
                <a16:creationId xmlns:a16="http://schemas.microsoft.com/office/drawing/2014/main" id="{9DBE77B8-1FCA-452E-B96C-01511953E6A8}"/>
              </a:ext>
            </a:extLst>
          </p:cNvPr>
          <p:cNvSpPr>
            <a:spLocks noChangeArrowheads="1"/>
          </p:cNvSpPr>
          <p:nvPr userDrawn="1"/>
        </p:nvSpPr>
        <p:spPr bwMode="auto">
          <a:xfrm>
            <a:off x="914398" y="6309360"/>
            <a:ext cx="11277601" cy="548640"/>
          </a:xfrm>
          <a:prstGeom prst="rect">
            <a:avLst/>
          </a:prstGeom>
          <a:solidFill>
            <a:schemeClr val="tx1"/>
          </a:solidFill>
          <a:ln>
            <a:noFill/>
          </a:ln>
        </p:spPr>
        <p:txBody>
          <a:bodyPr lIns="40234" tIns="20117" rIns="40234" bIns="20117"/>
          <a:lstStyle>
            <a:lvl1pPr eaLnBrk="0" hangingPunct="0">
              <a:defRPr sz="56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56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56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56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56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5600">
                <a:solidFill>
                  <a:srgbClr val="000000"/>
                </a:solidFill>
                <a:latin typeface="Gill Sans" pitchFamily="-84" charset="0"/>
                <a:ea typeface="ヒラギノ角ゴ ProN W3" pitchFamily="-84" charset="-128"/>
                <a:sym typeface="Gill Sans" pitchFamily="-84" charset="0"/>
              </a:defRPr>
            </a:lvl9pPr>
          </a:lstStyle>
          <a:p>
            <a:pPr eaLnBrk="1" hangingPunct="1"/>
            <a:endParaRPr lang="en-US" altLang="en-US" sz="5600"/>
          </a:p>
        </p:txBody>
      </p:sp>
      <p:sp>
        <p:nvSpPr>
          <p:cNvPr id="3" name="Text Placeholder 11">
            <a:extLst>
              <a:ext uri="{FF2B5EF4-FFF2-40B4-BE49-F238E27FC236}">
                <a16:creationId xmlns:a16="http://schemas.microsoft.com/office/drawing/2014/main" id="{F1A175FB-C01F-40D8-9FD7-5B888F5A44FB}"/>
              </a:ext>
            </a:extLst>
          </p:cNvPr>
          <p:cNvSpPr>
            <a:spLocks noGrp="1"/>
          </p:cNvSpPr>
          <p:nvPr>
            <p:ph type="body" sz="quarter" idx="10" hasCustomPrompt="1"/>
          </p:nvPr>
        </p:nvSpPr>
        <p:spPr>
          <a:xfrm>
            <a:off x="457200" y="1219200"/>
            <a:ext cx="11277600" cy="1676400"/>
          </a:xfrm>
        </p:spPr>
        <p:txBody>
          <a:bodyPr anchor="ctr">
            <a:normAutofit/>
          </a:bodyPr>
          <a:lstStyle>
            <a:lvl1pPr marL="0" indent="0" algn="ctr">
              <a:lnSpc>
                <a:spcPct val="100000"/>
              </a:lnSpc>
              <a:buNone/>
              <a:defRPr sz="4000" b="1" i="0">
                <a:solidFill>
                  <a:schemeClr val="tx1"/>
                </a:solidFill>
                <a:latin typeface="Museo Sans 900" panose="02000000000000000000" pitchFamily="50"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Title</a:t>
            </a:r>
          </a:p>
        </p:txBody>
      </p:sp>
      <p:sp>
        <p:nvSpPr>
          <p:cNvPr id="4" name="Text Placeholder 2">
            <a:extLst>
              <a:ext uri="{FF2B5EF4-FFF2-40B4-BE49-F238E27FC236}">
                <a16:creationId xmlns:a16="http://schemas.microsoft.com/office/drawing/2014/main" id="{A379777F-C985-4872-81A2-2315E252DB4C}"/>
              </a:ext>
            </a:extLst>
          </p:cNvPr>
          <p:cNvSpPr>
            <a:spLocks noGrp="1"/>
          </p:cNvSpPr>
          <p:nvPr>
            <p:ph type="body" sz="quarter" idx="12" hasCustomPrompt="1"/>
          </p:nvPr>
        </p:nvSpPr>
        <p:spPr>
          <a:xfrm>
            <a:off x="457200" y="2895600"/>
            <a:ext cx="11277600" cy="1219200"/>
          </a:xfrm>
        </p:spPr>
        <p:txBody>
          <a:bodyPr anchor="ctr"/>
          <a:lstStyle>
            <a:lvl1pPr marL="0" indent="0" algn="ctr">
              <a:lnSpc>
                <a:spcPct val="100000"/>
              </a:lnSpc>
              <a:buNone/>
              <a:defRPr>
                <a:solidFill>
                  <a:schemeClr val="accent1"/>
                </a:solidFill>
                <a:latin typeface="Museo Sans 500" panose="02000000000000000000" pitchFamily="50"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3998750D-ABF3-446D-9344-636C24FD18F8}"/>
              </a:ext>
            </a:extLst>
          </p:cNvPr>
          <p:cNvSpPr>
            <a:spLocks noGrp="1"/>
          </p:cNvSpPr>
          <p:nvPr>
            <p:ph sz="quarter" idx="13" hasCustomPrompt="1"/>
          </p:nvPr>
        </p:nvSpPr>
        <p:spPr>
          <a:xfrm>
            <a:off x="5867400" y="196499"/>
            <a:ext cx="5867400" cy="304800"/>
          </a:xfrm>
        </p:spPr>
        <p:txBody>
          <a:bodyPr/>
          <a:lstStyle>
            <a:lvl1pPr marL="0" indent="0" algn="r">
              <a:buNone/>
              <a:defRPr sz="1400"/>
            </a:lvl1pPr>
          </a:lstStyle>
          <a:p>
            <a:pPr lvl="0"/>
            <a:r>
              <a:rPr lang="en-US"/>
              <a:t>Click To Edit Master Text Styles</a:t>
            </a:r>
          </a:p>
        </p:txBody>
      </p:sp>
      <p:sp>
        <p:nvSpPr>
          <p:cNvPr id="15" name="Slide Number Placeholder 5">
            <a:extLst>
              <a:ext uri="{FF2B5EF4-FFF2-40B4-BE49-F238E27FC236}">
                <a16:creationId xmlns:a16="http://schemas.microsoft.com/office/drawing/2014/main" id="{6A7E5A85-78B3-40D7-BDAC-FE8058B515C2}"/>
              </a:ext>
            </a:extLst>
          </p:cNvPr>
          <p:cNvSpPr>
            <a:spLocks noGrp="1"/>
          </p:cNvSpPr>
          <p:nvPr>
            <p:ph type="sldNum" sz="quarter" idx="14"/>
          </p:nvPr>
        </p:nvSpPr>
        <p:spPr>
          <a:xfrm>
            <a:off x="0" y="6380596"/>
            <a:ext cx="812800" cy="396875"/>
          </a:xfrm>
          <a:prstGeom prst="rect">
            <a:avLst/>
          </a:prstGeom>
          <a:noFill/>
        </p:spPr>
        <p:txBody>
          <a:bodyPr anchor="ctr"/>
          <a:lstStyle>
            <a:lvl1pPr algn="ctr">
              <a:defRPr b="1" i="0">
                <a:solidFill>
                  <a:schemeClr val="bg1"/>
                </a:solidFill>
                <a:latin typeface="+mj-lt"/>
              </a:defRPr>
            </a:lvl1pPr>
          </a:lstStyle>
          <a:p>
            <a:fld id="{027E8CCC-CF4B-46E8-91C5-9CFA5180D914}" type="slidenum">
              <a:rPr lang="en-US" smtClean="0"/>
              <a:pPr/>
              <a:t>‹#›</a:t>
            </a:fld>
            <a:endParaRPr lang="en-US"/>
          </a:p>
        </p:txBody>
      </p:sp>
      <p:pic>
        <p:nvPicPr>
          <p:cNvPr id="2" name="Picture 1">
            <a:extLst>
              <a:ext uri="{FF2B5EF4-FFF2-40B4-BE49-F238E27FC236}">
                <a16:creationId xmlns:a16="http://schemas.microsoft.com/office/drawing/2014/main" id="{400450A5-3DA3-05C3-34B8-9096A21A979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8887" y="160585"/>
            <a:ext cx="1749225" cy="429502"/>
          </a:xfrm>
          <a:prstGeom prst="rect">
            <a:avLst/>
          </a:prstGeom>
        </p:spPr>
      </p:pic>
      <p:sp>
        <p:nvSpPr>
          <p:cNvPr id="10" name="TextBox 9">
            <a:extLst>
              <a:ext uri="{FF2B5EF4-FFF2-40B4-BE49-F238E27FC236}">
                <a16:creationId xmlns:a16="http://schemas.microsoft.com/office/drawing/2014/main" id="{A5B202D8-07FA-B3AF-1EF0-5423FCD3F860}"/>
              </a:ext>
            </a:extLst>
          </p:cNvPr>
          <p:cNvSpPr txBox="1"/>
          <p:nvPr userDrawn="1"/>
        </p:nvSpPr>
        <p:spPr>
          <a:xfrm>
            <a:off x="990600" y="6400800"/>
            <a:ext cx="8229600" cy="338554"/>
          </a:xfrm>
          <a:prstGeom prst="rect">
            <a:avLst/>
          </a:prstGeom>
          <a:noFill/>
        </p:spPr>
        <p:txBody>
          <a:bodyPr wrap="square" rtlCol="0">
            <a:spAutoFit/>
          </a:bodyPr>
          <a:lstStyle/>
          <a:p>
            <a:pPr algn="l"/>
            <a:r>
              <a:rPr lang="en-US" sz="800" b="0" i="0" kern="1200">
                <a:solidFill>
                  <a:schemeClr val="bg1"/>
                </a:solidFill>
                <a:effectLst/>
                <a:latin typeface="Roboto" panose="02000000000000000000" pitchFamily="2" charset="0"/>
                <a:ea typeface="Roboto" panose="02000000000000000000" pitchFamily="2" charset="0"/>
                <a:cs typeface="Roboto" panose="02000000000000000000" pitchFamily="2" charset="0"/>
              </a:rPr>
              <a:t>©2026 Otsuka America Pharmaceutical Inc.  All rights reserved.  PayerTrends is made available free of charge by Otsuka America Pharmaceutical, Inc. as a unique contribution to set higher standards for behavioral health policy and practice driven by the health plan perspective. </a:t>
            </a:r>
            <a:endParaRPr lang="en-US" sz="800" b="0" i="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1110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286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492061"/>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 id="2147484822" r:id="rId18"/>
    <p:sldLayoutId id="2147484823" r:id="rId19"/>
    <p:sldLayoutId id="2147484824" r:id="rId20"/>
    <p:sldLayoutId id="2147484825" r:id="rId21"/>
    <p:sldLayoutId id="2147484826" r:id="rId22"/>
    <p:sldLayoutId id="2147484827" r:id="rId23"/>
    <p:sldLayoutId id="2147484828" r:id="rId24"/>
    <p:sldLayoutId id="2147484829" r:id="rId25"/>
    <p:sldLayoutId id="2147484830" r:id="rId26"/>
    <p:sldLayoutId id="2147484831" r:id="rId27"/>
    <p:sldLayoutId id="2147484832" r:id="rId28"/>
  </p:sldLayoutIdLst>
  <p:hf hdr="0" ftr="0" dt="0"/>
  <p:txStyles>
    <p:titleStyle>
      <a:lvl1pPr algn="l" defTabSz="914400" rtl="0" eaLnBrk="1" latinLnBrk="0" hangingPunct="1">
        <a:lnSpc>
          <a:spcPct val="100000"/>
        </a:lnSpc>
        <a:spcBef>
          <a:spcPct val="0"/>
        </a:spcBef>
        <a:buNone/>
        <a:defRPr sz="3200" b="1" i="0" kern="1200">
          <a:solidFill>
            <a:schemeClr val="tx1"/>
          </a:solidFill>
          <a:latin typeface="Museo Sans 900" panose="02000000000000000000" pitchFamily="50" charset="0"/>
          <a:ea typeface="+mj-ea"/>
          <a:cs typeface="Segoe UI" panose="020B0502040204020203" pitchFamily="34" charset="0"/>
        </a:defRPr>
      </a:lvl1pPr>
    </p:titleStyle>
    <p:bodyStyle>
      <a:lvl1pPr marL="342900" indent="-342900" algn="l" defTabSz="914400" rtl="0" eaLnBrk="1" latinLnBrk="0" hangingPunct="1">
        <a:lnSpc>
          <a:spcPct val="100000"/>
        </a:lnSpc>
        <a:spcBef>
          <a:spcPct val="20000"/>
        </a:spcBef>
        <a:buClr>
          <a:schemeClr val="accent3"/>
        </a:buClr>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742950" indent="-285750" algn="l" defTabSz="914400" rtl="0" eaLnBrk="1" latinLnBrk="0" hangingPunct="1">
        <a:lnSpc>
          <a:spcPct val="100000"/>
        </a:lnSpc>
        <a:spcBef>
          <a:spcPct val="20000"/>
        </a:spcBef>
        <a:buClr>
          <a:schemeClr val="accent3"/>
        </a:buClr>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100000"/>
        </a:lnSpc>
        <a:spcBef>
          <a:spcPct val="20000"/>
        </a:spcBef>
        <a:buClr>
          <a:schemeClr val="accent3"/>
        </a:buClr>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100000"/>
        </a:lnSpc>
        <a:spcBef>
          <a:spcPct val="20000"/>
        </a:spcBef>
        <a:buClr>
          <a:schemeClr val="accent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100000"/>
        </a:lnSpc>
        <a:spcBef>
          <a:spcPct val="20000"/>
        </a:spcBef>
        <a:buClr>
          <a:schemeClr val="accent3"/>
        </a:buClr>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6140A-433E-F052-3C8C-9354D634BAEE}"/>
              </a:ext>
            </a:extLst>
          </p:cNvPr>
          <p:cNvSpPr>
            <a:spLocks noGrp="1"/>
          </p:cNvSpPr>
          <p:nvPr>
            <p:ph type="body" sz="quarter" idx="10"/>
          </p:nvPr>
        </p:nvSpPr>
        <p:spPr>
          <a:xfrm>
            <a:off x="457199" y="1600200"/>
            <a:ext cx="5794513" cy="1828800"/>
          </a:xfrm>
        </p:spPr>
        <p:txBody>
          <a:bodyPr>
            <a:normAutofit lnSpcReduction="10000"/>
          </a:bodyPr>
          <a:lstStyle/>
          <a:p>
            <a:r>
              <a:rPr lang="en-US"/>
              <a:t>2026 PayerTrends Behavioral Health Guidebook</a:t>
            </a:r>
            <a:endParaRPr lang="en-US" sz="4400"/>
          </a:p>
        </p:txBody>
      </p:sp>
      <p:sp>
        <p:nvSpPr>
          <p:cNvPr id="4" name="Text Placeholder 3">
            <a:extLst>
              <a:ext uri="{FF2B5EF4-FFF2-40B4-BE49-F238E27FC236}">
                <a16:creationId xmlns:a16="http://schemas.microsoft.com/office/drawing/2014/main" id="{BBB87860-15CA-25B8-E66B-5A1F57A40148}"/>
              </a:ext>
            </a:extLst>
          </p:cNvPr>
          <p:cNvSpPr>
            <a:spLocks noGrp="1"/>
          </p:cNvSpPr>
          <p:nvPr>
            <p:ph type="body" sz="quarter" idx="12"/>
          </p:nvPr>
        </p:nvSpPr>
        <p:spPr>
          <a:xfrm>
            <a:off x="457200" y="3276601"/>
            <a:ext cx="5638800" cy="2266949"/>
          </a:xfrm>
        </p:spPr>
        <p:txBody>
          <a:bodyPr>
            <a:normAutofit lnSpcReduction="10000"/>
          </a:bodyPr>
          <a:lstStyle/>
          <a:p>
            <a:r>
              <a:rPr lang="en-US" sz="2900" b="1">
                <a:solidFill>
                  <a:schemeClr val="bg1"/>
                </a:solidFill>
              </a:rPr>
              <a:t>Volume One: Key Trends In Behavioral Health Treatment Demand, Cost &amp; Delivery</a:t>
            </a:r>
            <a:endParaRPr lang="en-US" sz="3600"/>
          </a:p>
          <a:p>
            <a:endParaRPr lang="en-US" sz="1800">
              <a:solidFill>
                <a:schemeClr val="bg1"/>
              </a:solidFill>
            </a:endParaRPr>
          </a:p>
          <a:p>
            <a:r>
              <a:rPr lang="en-US" sz="1800">
                <a:solidFill>
                  <a:schemeClr val="bg1"/>
                </a:solidFill>
              </a:rPr>
              <a:t>Trends Shaping Behavioral Health Cost, Capacity, &amp; Performance</a:t>
            </a:r>
          </a:p>
        </p:txBody>
      </p:sp>
      <p:sp>
        <p:nvSpPr>
          <p:cNvPr id="3" name="TextBox 2">
            <a:extLst>
              <a:ext uri="{FF2B5EF4-FFF2-40B4-BE49-F238E27FC236}">
                <a16:creationId xmlns:a16="http://schemas.microsoft.com/office/drawing/2014/main" id="{E3348D56-E151-036A-9486-36344774956B}"/>
              </a:ext>
            </a:extLst>
          </p:cNvPr>
          <p:cNvSpPr txBox="1"/>
          <p:nvPr/>
        </p:nvSpPr>
        <p:spPr>
          <a:xfrm>
            <a:off x="10065472" y="6450227"/>
            <a:ext cx="2044149" cy="261610"/>
          </a:xfrm>
          <a:prstGeom prst="rect">
            <a:avLst/>
          </a:prstGeom>
          <a:noFill/>
        </p:spPr>
        <p:txBody>
          <a:bodyPr wrap="none" rtlCol="0">
            <a:spAutoFit/>
          </a:bodyPr>
          <a:lstStyle/>
          <a:p>
            <a:r>
              <a:rPr lang="en-US" sz="1100" dirty="0">
                <a:solidFill>
                  <a:schemeClr val="bg1"/>
                </a:solidFill>
              </a:rPr>
              <a:t>May 2026     00US26EUA0011</a:t>
            </a:r>
          </a:p>
        </p:txBody>
      </p:sp>
    </p:spTree>
    <p:extLst>
      <p:ext uri="{BB962C8B-B14F-4D97-AF65-F5344CB8AC3E}">
        <p14:creationId xmlns:p14="http://schemas.microsoft.com/office/powerpoint/2010/main" val="146968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B4885-11E9-B7FD-0367-29AE1878B415}"/>
              </a:ext>
            </a:extLst>
          </p:cNvPr>
          <p:cNvSpPr>
            <a:spLocks noGrp="1"/>
          </p:cNvSpPr>
          <p:nvPr>
            <p:ph type="title"/>
          </p:nvPr>
        </p:nvSpPr>
        <p:spPr>
          <a:xfrm>
            <a:off x="609600" y="263308"/>
            <a:ext cx="10972800" cy="1030225"/>
          </a:xfrm>
        </p:spPr>
        <p:txBody>
          <a:bodyPr>
            <a:normAutofit/>
          </a:bodyPr>
          <a:lstStyle/>
          <a:p>
            <a:r>
              <a:rPr lang="en-US" sz="2900" dirty="0"/>
              <a:t>1.a. Prevalence Of Mental Health Conditions</a:t>
            </a:r>
            <a:r>
              <a:rPr lang="en-US" sz="2900" baseline="30000" dirty="0"/>
              <a:t>1-3</a:t>
            </a:r>
            <a:endParaRPr lang="en-US" sz="2900" dirty="0"/>
          </a:p>
        </p:txBody>
      </p:sp>
      <p:sp>
        <p:nvSpPr>
          <p:cNvPr id="117" name="Rectangle 116">
            <a:extLst>
              <a:ext uri="{FF2B5EF4-FFF2-40B4-BE49-F238E27FC236}">
                <a16:creationId xmlns:a16="http://schemas.microsoft.com/office/drawing/2014/main" id="{E1F3E28C-519A-D2C7-2D08-A6DA9EB065B6}"/>
              </a:ext>
            </a:extLst>
          </p:cNvPr>
          <p:cNvSpPr/>
          <p:nvPr/>
        </p:nvSpPr>
        <p:spPr>
          <a:xfrm>
            <a:off x="9713491" y="1076491"/>
            <a:ext cx="2320358" cy="47050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Approximately one in five U.S. adults experience a mental health condition each year, with an estimated 5.6% living with serious mental illness (SMI). </a:t>
            </a:r>
            <a:br>
              <a:rPr lang="en-US" sz="1300"/>
            </a:br>
            <a:br>
              <a:rPr lang="en-US" sz="1300"/>
            </a:br>
            <a:r>
              <a:rPr lang="en-US" sz="1300"/>
              <a:t>While the SMI population represents a smaller share of total cases, it is associated with higher clinical complexity, increased mortality risk, and greater health care utilization. </a:t>
            </a:r>
          </a:p>
          <a:p>
            <a:endParaRPr lang="en-US" sz="1300"/>
          </a:p>
          <a:p>
            <a:r>
              <a:rPr lang="en-US" sz="1300"/>
              <a:t>These patterns drive disproportionate cost and care management challenges, particularly within Medicaid and other public insurance programs.</a:t>
            </a:r>
          </a:p>
        </p:txBody>
      </p:sp>
      <p:graphicFrame>
        <p:nvGraphicFramePr>
          <p:cNvPr id="10" name="Content Placeholder 9">
            <a:extLst>
              <a:ext uri="{FF2B5EF4-FFF2-40B4-BE49-F238E27FC236}">
                <a16:creationId xmlns:a16="http://schemas.microsoft.com/office/drawing/2014/main" id="{CE3E59E2-AC62-A0E2-484F-B8FD45432F28}"/>
              </a:ext>
            </a:extLst>
          </p:cNvPr>
          <p:cNvGraphicFramePr>
            <a:graphicFrameLocks noGrp="1"/>
          </p:cNvGraphicFramePr>
          <p:nvPr>
            <p:ph idx="1"/>
            <p:extLst>
              <p:ext uri="{D42A27DB-BD31-4B8C-83A1-F6EECF244321}">
                <p14:modId xmlns:p14="http://schemas.microsoft.com/office/powerpoint/2010/main" val="1604641103"/>
              </p:ext>
            </p:extLst>
          </p:nvPr>
        </p:nvGraphicFramePr>
        <p:xfrm>
          <a:off x="464457" y="1649413"/>
          <a:ext cx="8963025"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39EB750-530C-EC40-E55E-9623806050C7}"/>
              </a:ext>
            </a:extLst>
          </p:cNvPr>
          <p:cNvSpPr txBox="1"/>
          <p:nvPr/>
        </p:nvSpPr>
        <p:spPr>
          <a:xfrm>
            <a:off x="4660410" y="1479042"/>
            <a:ext cx="1118997" cy="461665"/>
          </a:xfrm>
          <a:prstGeom prst="rect">
            <a:avLst/>
          </a:prstGeom>
          <a:solidFill>
            <a:schemeClr val="tx1"/>
          </a:solidFill>
          <a:ln>
            <a:solidFill>
              <a:schemeClr val="tx1"/>
            </a:solidFill>
          </a:ln>
        </p:spPr>
        <p:txBody>
          <a:bodyPr wrap="square" rtlCol="0">
            <a:spAutoFit/>
          </a:bodyPr>
          <a:lstStyle/>
          <a:p>
            <a:pPr algn="ctr"/>
            <a:r>
              <a:rPr lang="en-US" sz="1200" b="1">
                <a:solidFill>
                  <a:schemeClr val="bg1"/>
                </a:solidFill>
              </a:rPr>
              <a:t>23.4% of U.S adults</a:t>
            </a:r>
          </a:p>
        </p:txBody>
      </p:sp>
      <p:sp>
        <p:nvSpPr>
          <p:cNvPr id="5" name="TextBox 4">
            <a:extLst>
              <a:ext uri="{FF2B5EF4-FFF2-40B4-BE49-F238E27FC236}">
                <a16:creationId xmlns:a16="http://schemas.microsoft.com/office/drawing/2014/main" id="{FC53033A-E2F3-F530-DB39-D7C6D69E3F37}"/>
              </a:ext>
            </a:extLst>
          </p:cNvPr>
          <p:cNvSpPr txBox="1"/>
          <p:nvPr/>
        </p:nvSpPr>
        <p:spPr>
          <a:xfrm>
            <a:off x="8247905" y="3785235"/>
            <a:ext cx="998601" cy="461665"/>
          </a:xfrm>
          <a:prstGeom prst="rect">
            <a:avLst/>
          </a:prstGeom>
          <a:solidFill>
            <a:schemeClr val="tx1"/>
          </a:solidFill>
          <a:ln>
            <a:solidFill>
              <a:schemeClr val="tx1"/>
            </a:solidFill>
          </a:ln>
        </p:spPr>
        <p:txBody>
          <a:bodyPr wrap="square" rtlCol="0">
            <a:spAutoFit/>
          </a:bodyPr>
          <a:lstStyle/>
          <a:p>
            <a:pPr algn="ctr"/>
            <a:r>
              <a:rPr lang="en-US" sz="1200" b="1">
                <a:solidFill>
                  <a:schemeClr val="bg1"/>
                </a:solidFill>
              </a:rPr>
              <a:t>5.6% of U.S adults</a:t>
            </a:r>
          </a:p>
        </p:txBody>
      </p:sp>
    </p:spTree>
    <p:extLst>
      <p:ext uri="{BB962C8B-B14F-4D97-AF65-F5344CB8AC3E}">
        <p14:creationId xmlns:p14="http://schemas.microsoft.com/office/powerpoint/2010/main" val="316163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9D779-B99F-194B-D3D2-36B344C3AF2E}"/>
            </a:ext>
          </a:extLst>
        </p:cNvPr>
        <p:cNvGrpSpPr/>
        <p:nvPr/>
      </p:nvGrpSpPr>
      <p:grpSpPr>
        <a:xfrm>
          <a:off x="0" y="0"/>
          <a:ext cx="0" cy="0"/>
          <a:chOff x="0" y="0"/>
          <a:chExt cx="0" cy="0"/>
        </a:xfrm>
      </p:grpSpPr>
      <p:graphicFrame>
        <p:nvGraphicFramePr>
          <p:cNvPr id="8" name="Content Placeholder 9">
            <a:extLst>
              <a:ext uri="{FF2B5EF4-FFF2-40B4-BE49-F238E27FC236}">
                <a16:creationId xmlns:a16="http://schemas.microsoft.com/office/drawing/2014/main" id="{8C697419-8394-5452-D9DB-DC899629AE49}"/>
              </a:ext>
            </a:extLst>
          </p:cNvPr>
          <p:cNvGraphicFramePr>
            <a:graphicFrameLocks noGrp="1"/>
          </p:cNvGraphicFramePr>
          <p:nvPr>
            <p:ph idx="1"/>
            <p:extLst>
              <p:ext uri="{D42A27DB-BD31-4B8C-83A1-F6EECF244321}">
                <p14:modId xmlns:p14="http://schemas.microsoft.com/office/powerpoint/2010/main" val="3657866037"/>
              </p:ext>
            </p:extLst>
          </p:nvPr>
        </p:nvGraphicFramePr>
        <p:xfrm>
          <a:off x="2571750" y="1328927"/>
          <a:ext cx="901065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AD110D16-CF18-8D58-5418-02B08EFB6092}"/>
              </a:ext>
            </a:extLst>
          </p:cNvPr>
          <p:cNvSpPr>
            <a:spLocks noGrp="1"/>
          </p:cNvSpPr>
          <p:nvPr>
            <p:ph type="title"/>
          </p:nvPr>
        </p:nvSpPr>
        <p:spPr>
          <a:xfrm>
            <a:off x="609600" y="80529"/>
            <a:ext cx="10972800" cy="1030225"/>
          </a:xfrm>
        </p:spPr>
        <p:txBody>
          <a:bodyPr>
            <a:normAutofit/>
          </a:bodyPr>
          <a:lstStyle/>
          <a:p>
            <a:r>
              <a:rPr lang="en-US" sz="2900" dirty="0"/>
              <a:t>1.b. </a:t>
            </a:r>
            <a:r>
              <a:rPr lang="en-US" sz="2900" dirty="0">
                <a:cs typeface="Segoe UI"/>
              </a:rPr>
              <a:t> Prevalence Of Mental Health Conditions In Youth</a:t>
            </a:r>
            <a:r>
              <a:rPr lang="en-US" sz="2900" baseline="30000" dirty="0">
                <a:cs typeface="Segoe UI"/>
              </a:rPr>
              <a:t>4-9</a:t>
            </a:r>
            <a:endParaRPr lang="en-US" sz="2900" dirty="0"/>
          </a:p>
        </p:txBody>
      </p:sp>
      <p:sp>
        <p:nvSpPr>
          <p:cNvPr id="4" name="Slide Number Placeholder 3">
            <a:extLst>
              <a:ext uri="{FF2B5EF4-FFF2-40B4-BE49-F238E27FC236}">
                <a16:creationId xmlns:a16="http://schemas.microsoft.com/office/drawing/2014/main" id="{742E6840-68B0-6FE5-F8F4-A999AC454735}"/>
              </a:ext>
            </a:extLst>
          </p:cNvPr>
          <p:cNvSpPr>
            <a:spLocks noGrp="1"/>
          </p:cNvSpPr>
          <p:nvPr>
            <p:ph type="sldNum" sz="quarter" idx="14"/>
          </p:nvPr>
        </p:nvSpPr>
        <p:spPr/>
        <p:txBody>
          <a:bodyPr/>
          <a:lstStyle/>
          <a:p>
            <a:fld id="{027E8CCC-CF4B-46E8-91C5-9CFA5180D914}" type="slidenum">
              <a:rPr lang="en-US" smtClean="0"/>
              <a:pPr/>
              <a:t>11</a:t>
            </a:fld>
            <a:endParaRPr lang="en-US"/>
          </a:p>
        </p:txBody>
      </p:sp>
      <p:sp>
        <p:nvSpPr>
          <p:cNvPr id="117" name="Rectangle 116">
            <a:extLst>
              <a:ext uri="{FF2B5EF4-FFF2-40B4-BE49-F238E27FC236}">
                <a16:creationId xmlns:a16="http://schemas.microsoft.com/office/drawing/2014/main" id="{3A2ADBAD-E340-8E22-51AF-AC1F144993D1}"/>
              </a:ext>
            </a:extLst>
          </p:cNvPr>
          <p:cNvSpPr/>
          <p:nvPr/>
        </p:nvSpPr>
        <p:spPr>
          <a:xfrm>
            <a:off x="119616" y="1178949"/>
            <a:ext cx="2289353" cy="49227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t>Approximately one in five youth ages 12 to 17 experience a mental disorder each year.</a:t>
            </a:r>
          </a:p>
          <a:p>
            <a:endParaRPr lang="en-US" sz="1400" dirty="0"/>
          </a:p>
          <a:p>
            <a:r>
              <a:rPr lang="en-US" sz="1400" dirty="0"/>
              <a:t>The most common conditions include anxiety disorders (approximately 11%), behavioral disorders including ADHD (approximately 8–11%), and depression (approximately 4%).  </a:t>
            </a:r>
            <a:br>
              <a:rPr lang="en-US" sz="1600" dirty="0"/>
            </a:br>
            <a:br>
              <a:rPr lang="en-US" sz="1400" dirty="0"/>
            </a:br>
            <a:r>
              <a:rPr lang="en-US" sz="1400" dirty="0"/>
              <a:t>Indicators of youth distress are high, with 42% of high school students reporting persistent feelings of sadness or hopelessness in 2021.</a:t>
            </a:r>
          </a:p>
        </p:txBody>
      </p:sp>
      <p:sp>
        <p:nvSpPr>
          <p:cNvPr id="2" name="TextBox 1">
            <a:extLst>
              <a:ext uri="{FF2B5EF4-FFF2-40B4-BE49-F238E27FC236}">
                <a16:creationId xmlns:a16="http://schemas.microsoft.com/office/drawing/2014/main" id="{737D42E5-4879-8837-0144-24A1EE8DE268}"/>
              </a:ext>
            </a:extLst>
          </p:cNvPr>
          <p:cNvSpPr txBox="1"/>
          <p:nvPr/>
        </p:nvSpPr>
        <p:spPr>
          <a:xfrm>
            <a:off x="2897312" y="5824727"/>
            <a:ext cx="3708066" cy="276999"/>
          </a:xfrm>
          <a:prstGeom prst="rect">
            <a:avLst/>
          </a:prstGeom>
          <a:noFill/>
        </p:spPr>
        <p:txBody>
          <a:bodyPr wrap="none" rtlCol="0">
            <a:spAutoFit/>
          </a:bodyPr>
          <a:lstStyle/>
          <a:p>
            <a:r>
              <a:rPr lang="en-US" sz="1200" dirty="0"/>
              <a:t>*Major Depressive Episode with severe impairment</a:t>
            </a:r>
          </a:p>
        </p:txBody>
      </p:sp>
    </p:spTree>
    <p:extLst>
      <p:ext uri="{BB962C8B-B14F-4D97-AF65-F5344CB8AC3E}">
        <p14:creationId xmlns:p14="http://schemas.microsoft.com/office/powerpoint/2010/main" val="63660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B1D25-1820-D862-D7F4-820C0A3054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DD94E8-C431-1D41-E948-408D3CB4109C}"/>
              </a:ext>
            </a:extLst>
          </p:cNvPr>
          <p:cNvSpPr>
            <a:spLocks noGrp="1"/>
          </p:cNvSpPr>
          <p:nvPr>
            <p:ph type="title"/>
          </p:nvPr>
        </p:nvSpPr>
        <p:spPr/>
        <p:txBody>
          <a:bodyPr>
            <a:noAutofit/>
          </a:bodyPr>
          <a:lstStyle/>
          <a:p>
            <a:r>
              <a:rPr lang="en-US" sz="2900" dirty="0"/>
              <a:t>1.c. Prevalence Of Mental Health Conditions In The 50+ Population</a:t>
            </a:r>
            <a:r>
              <a:rPr lang="en-US" sz="2900" baseline="30000" dirty="0"/>
              <a:t>3,6,7,10,11</a:t>
            </a:r>
            <a:r>
              <a:rPr lang="en-US" sz="2900" dirty="0"/>
              <a:t> </a:t>
            </a:r>
          </a:p>
        </p:txBody>
      </p:sp>
      <p:sp>
        <p:nvSpPr>
          <p:cNvPr id="4" name="Slide Number Placeholder 3">
            <a:extLst>
              <a:ext uri="{FF2B5EF4-FFF2-40B4-BE49-F238E27FC236}">
                <a16:creationId xmlns:a16="http://schemas.microsoft.com/office/drawing/2014/main" id="{4FE16814-4E28-DC39-78B0-E173C2F1E9BA}"/>
              </a:ext>
            </a:extLst>
          </p:cNvPr>
          <p:cNvSpPr>
            <a:spLocks noGrp="1"/>
          </p:cNvSpPr>
          <p:nvPr>
            <p:ph type="sldNum" sz="quarter" idx="14"/>
          </p:nvPr>
        </p:nvSpPr>
        <p:spPr/>
        <p:txBody>
          <a:bodyPr/>
          <a:lstStyle/>
          <a:p>
            <a:fld id="{027E8CCC-CF4B-46E8-91C5-9CFA5180D914}" type="slidenum">
              <a:rPr lang="en-US" smtClean="0"/>
              <a:pPr/>
              <a:t>12</a:t>
            </a:fld>
            <a:endParaRPr lang="en-US"/>
          </a:p>
        </p:txBody>
      </p:sp>
      <p:sp>
        <p:nvSpPr>
          <p:cNvPr id="117" name="Rectangle 116">
            <a:extLst>
              <a:ext uri="{FF2B5EF4-FFF2-40B4-BE49-F238E27FC236}">
                <a16:creationId xmlns:a16="http://schemas.microsoft.com/office/drawing/2014/main" id="{BA2A338E-1920-49BC-B765-A0C6AD06ABD0}"/>
              </a:ext>
            </a:extLst>
          </p:cNvPr>
          <p:cNvSpPr/>
          <p:nvPr/>
        </p:nvSpPr>
        <p:spPr>
          <a:xfrm>
            <a:off x="9664330" y="1494503"/>
            <a:ext cx="2320358" cy="403127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dirty="0"/>
              <a:t>Approximately one in seven adults age 50 and older experience a mental health condition often alongside chronic medical illness. </a:t>
            </a:r>
          </a:p>
          <a:p>
            <a:br>
              <a:rPr lang="en-US" sz="1300" dirty="0"/>
            </a:br>
            <a:r>
              <a:rPr lang="en-US" sz="1300" dirty="0"/>
              <a:t>The most prevalent conditions include depression and anxiety disorders, followed by cognitive disorders such as Alzheimer’s disease and related dementias. </a:t>
            </a:r>
            <a:br>
              <a:rPr lang="en-US" sz="1300" dirty="0"/>
            </a:br>
            <a:br>
              <a:rPr lang="en-US" sz="1300" dirty="0"/>
            </a:br>
            <a:r>
              <a:rPr lang="en-US" sz="1300" dirty="0"/>
              <a:t>Substance use disorders, particularly alcohol use, are also increasing among older adults and contributing to growing clinical complexity.</a:t>
            </a:r>
          </a:p>
        </p:txBody>
      </p:sp>
      <p:graphicFrame>
        <p:nvGraphicFramePr>
          <p:cNvPr id="10" name="Content Placeholder 9">
            <a:extLst>
              <a:ext uri="{FF2B5EF4-FFF2-40B4-BE49-F238E27FC236}">
                <a16:creationId xmlns:a16="http://schemas.microsoft.com/office/drawing/2014/main" id="{A2F735F2-2A21-2A8A-2761-B015EAEA5176}"/>
              </a:ext>
            </a:extLst>
          </p:cNvPr>
          <p:cNvGraphicFramePr>
            <a:graphicFrameLocks noGrp="1"/>
          </p:cNvGraphicFramePr>
          <p:nvPr>
            <p:ph idx="1"/>
            <p:extLst>
              <p:ext uri="{D42A27DB-BD31-4B8C-83A1-F6EECF244321}">
                <p14:modId xmlns:p14="http://schemas.microsoft.com/office/powerpoint/2010/main" val="346051557"/>
              </p:ext>
            </p:extLst>
          </p:nvPr>
        </p:nvGraphicFramePr>
        <p:xfrm>
          <a:off x="609600" y="1649413"/>
          <a:ext cx="8963025"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51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D968-7709-E934-0A82-84FCE1D1E5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F6ED04-24A8-1012-9ED9-6334983D69AA}"/>
              </a:ext>
            </a:extLst>
          </p:cNvPr>
          <p:cNvSpPr>
            <a:spLocks noGrp="1"/>
          </p:cNvSpPr>
          <p:nvPr>
            <p:ph type="title"/>
          </p:nvPr>
        </p:nvSpPr>
        <p:spPr>
          <a:xfrm>
            <a:off x="609600" y="244521"/>
            <a:ext cx="10972800" cy="1030225"/>
          </a:xfrm>
        </p:spPr>
        <p:txBody>
          <a:bodyPr>
            <a:normAutofit fontScale="90000"/>
          </a:bodyPr>
          <a:lstStyle/>
          <a:p>
            <a:r>
              <a:rPr lang="en-US" dirty="0"/>
              <a:t>1.d. Unmet Treatment Needs For Mental Illness</a:t>
            </a:r>
            <a:r>
              <a:rPr lang="en-US" baseline="30000" dirty="0"/>
              <a:t>3,6,7</a:t>
            </a:r>
            <a:r>
              <a:rPr lang="en-US" dirty="0"/>
              <a:t> </a:t>
            </a:r>
            <a:br>
              <a:rPr lang="en-US" dirty="0"/>
            </a:br>
            <a:r>
              <a:rPr lang="en-US" sz="2700" dirty="0">
                <a:solidFill>
                  <a:schemeClr val="accent1"/>
                </a:solidFill>
              </a:rPr>
              <a:t>Measured As U.S. Adults Who Reported Seeking Or Thinking They Needed Treatment But Not Receiving It </a:t>
            </a:r>
            <a:endParaRPr lang="en-US" dirty="0">
              <a:solidFill>
                <a:schemeClr val="accent1"/>
              </a:solidFill>
            </a:endParaRPr>
          </a:p>
        </p:txBody>
      </p:sp>
      <p:sp>
        <p:nvSpPr>
          <p:cNvPr id="4" name="Slide Number Placeholder 3">
            <a:extLst>
              <a:ext uri="{FF2B5EF4-FFF2-40B4-BE49-F238E27FC236}">
                <a16:creationId xmlns:a16="http://schemas.microsoft.com/office/drawing/2014/main" id="{5F310D47-6237-914D-8DE3-68209EA519E1}"/>
              </a:ext>
            </a:extLst>
          </p:cNvPr>
          <p:cNvSpPr>
            <a:spLocks noGrp="1"/>
          </p:cNvSpPr>
          <p:nvPr>
            <p:ph type="sldNum" sz="quarter" idx="14"/>
          </p:nvPr>
        </p:nvSpPr>
        <p:spPr/>
        <p:txBody>
          <a:bodyPr/>
          <a:lstStyle/>
          <a:p>
            <a:fld id="{027E8CCC-CF4B-46E8-91C5-9CFA5180D914}" type="slidenum">
              <a:rPr lang="en-US" smtClean="0"/>
              <a:pPr/>
              <a:t>13</a:t>
            </a:fld>
            <a:endParaRPr lang="en-US"/>
          </a:p>
        </p:txBody>
      </p:sp>
      <p:sp>
        <p:nvSpPr>
          <p:cNvPr id="117" name="Rectangle 116">
            <a:extLst>
              <a:ext uri="{FF2B5EF4-FFF2-40B4-BE49-F238E27FC236}">
                <a16:creationId xmlns:a16="http://schemas.microsoft.com/office/drawing/2014/main" id="{AC897DC5-B46E-8F4E-CA60-DE5C0C11E521}"/>
              </a:ext>
            </a:extLst>
          </p:cNvPr>
          <p:cNvSpPr/>
          <p:nvPr/>
        </p:nvSpPr>
        <p:spPr>
          <a:xfrm>
            <a:off x="9572625" y="1907458"/>
            <a:ext cx="2320358" cy="347084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Unmet need refers to individuals with a mental health condition who do not receive treatment, often due to barriers such as cost, provider shortages, coverage limitations, or geographic access challenges.</a:t>
            </a:r>
            <a:br>
              <a:rPr lang="en-US" sz="1300"/>
            </a:br>
            <a:br>
              <a:rPr lang="en-US" sz="1300"/>
            </a:br>
            <a:r>
              <a:rPr lang="en-US" sz="1300"/>
              <a:t>The population has declined, over 20% of adults with a mental health condition, more than 15 million individuals, still do not receive treatment, reflecting persistent access gaps.</a:t>
            </a:r>
          </a:p>
        </p:txBody>
      </p:sp>
      <p:graphicFrame>
        <p:nvGraphicFramePr>
          <p:cNvPr id="10" name="Content Placeholder 9">
            <a:extLst>
              <a:ext uri="{FF2B5EF4-FFF2-40B4-BE49-F238E27FC236}">
                <a16:creationId xmlns:a16="http://schemas.microsoft.com/office/drawing/2014/main" id="{93E01D96-7AD5-7F5F-9223-E2817EF77060}"/>
              </a:ext>
            </a:extLst>
          </p:cNvPr>
          <p:cNvGraphicFramePr>
            <a:graphicFrameLocks noGrp="1"/>
          </p:cNvGraphicFramePr>
          <p:nvPr>
            <p:ph idx="1"/>
            <p:extLst>
              <p:ext uri="{D42A27DB-BD31-4B8C-83A1-F6EECF244321}">
                <p14:modId xmlns:p14="http://schemas.microsoft.com/office/powerpoint/2010/main" val="553756645"/>
              </p:ext>
            </p:extLst>
          </p:nvPr>
        </p:nvGraphicFramePr>
        <p:xfrm>
          <a:off x="609600" y="1649413"/>
          <a:ext cx="8963025"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25307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C0F3C-E381-589B-13E1-8F0E209A79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F220FA-BD83-955E-839F-7FF553EA92C4}"/>
              </a:ext>
            </a:extLst>
          </p:cNvPr>
          <p:cNvSpPr>
            <a:spLocks noGrp="1"/>
          </p:cNvSpPr>
          <p:nvPr>
            <p:ph type="body" sz="quarter" idx="10"/>
          </p:nvPr>
        </p:nvSpPr>
        <p:spPr>
          <a:xfrm>
            <a:off x="457200" y="2021059"/>
            <a:ext cx="11277600" cy="1676400"/>
          </a:xfrm>
        </p:spPr>
        <p:txBody>
          <a:bodyPr>
            <a:normAutofit fontScale="92500"/>
          </a:bodyPr>
          <a:lstStyle/>
          <a:p>
            <a:r>
              <a:rPr lang="en-US"/>
              <a:t>2. The Cost Of Care &amp; The Impact Of Behavioral Health Conditions On Total Cost Of Care</a:t>
            </a:r>
          </a:p>
        </p:txBody>
      </p:sp>
      <p:sp>
        <p:nvSpPr>
          <p:cNvPr id="5" name="Slide Number Placeholder 4">
            <a:extLst>
              <a:ext uri="{FF2B5EF4-FFF2-40B4-BE49-F238E27FC236}">
                <a16:creationId xmlns:a16="http://schemas.microsoft.com/office/drawing/2014/main" id="{94AFA617-0AD6-5822-6453-4A25438505B9}"/>
              </a:ext>
            </a:extLst>
          </p:cNvPr>
          <p:cNvSpPr>
            <a:spLocks noGrp="1"/>
          </p:cNvSpPr>
          <p:nvPr>
            <p:ph type="sldNum" sz="quarter" idx="14"/>
          </p:nvPr>
        </p:nvSpPr>
        <p:spPr/>
        <p:txBody>
          <a:bodyPr/>
          <a:lstStyle/>
          <a:p>
            <a:fld id="{027E8CCC-CF4B-46E8-91C5-9CFA5180D914}" type="slidenum">
              <a:rPr lang="en-US" smtClean="0"/>
              <a:pPr/>
              <a:t>14</a:t>
            </a:fld>
            <a:endParaRPr lang="en-US"/>
          </a:p>
        </p:txBody>
      </p:sp>
    </p:spTree>
    <p:extLst>
      <p:ext uri="{BB962C8B-B14F-4D97-AF65-F5344CB8AC3E}">
        <p14:creationId xmlns:p14="http://schemas.microsoft.com/office/powerpoint/2010/main" val="3204945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C620A3D6-5830-3118-F5A3-1D821E8312A7}"/>
              </a:ext>
            </a:extLst>
          </p:cNvPr>
          <p:cNvGraphicFramePr>
            <a:graphicFrameLocks noGrp="1"/>
          </p:cNvGraphicFramePr>
          <p:nvPr>
            <p:ph idx="1"/>
            <p:extLst>
              <p:ext uri="{D42A27DB-BD31-4B8C-83A1-F6EECF244321}">
                <p14:modId xmlns:p14="http://schemas.microsoft.com/office/powerpoint/2010/main" val="4202063004"/>
              </p:ext>
            </p:extLst>
          </p:nvPr>
        </p:nvGraphicFramePr>
        <p:xfrm>
          <a:off x="3150824" y="1649413"/>
          <a:ext cx="8431576"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F9E377C2-DE4A-2D69-E31D-36EC6EA3DCC7}"/>
              </a:ext>
            </a:extLst>
          </p:cNvPr>
          <p:cNvSpPr>
            <a:spLocks noGrp="1"/>
          </p:cNvSpPr>
          <p:nvPr>
            <p:ph type="title"/>
          </p:nvPr>
        </p:nvSpPr>
        <p:spPr>
          <a:xfrm>
            <a:off x="494852" y="343123"/>
            <a:ext cx="11381590" cy="1030225"/>
          </a:xfrm>
        </p:spPr>
        <p:txBody>
          <a:bodyPr>
            <a:normAutofit fontScale="90000"/>
          </a:bodyPr>
          <a:lstStyle/>
          <a:p>
            <a:r>
              <a:rPr lang="en-US" dirty="0"/>
              <a:t>2.a. U.S. Spending On Mental Health &amp; Addiction Treatment, From 2000 To 2021  ($ Per Person Annually, Inflation Adjusted)</a:t>
            </a:r>
            <a:r>
              <a:rPr lang="en-US" baseline="30000" dirty="0"/>
              <a:t>12-19 </a:t>
            </a:r>
            <a:endParaRPr lang="en-US" dirty="0"/>
          </a:p>
        </p:txBody>
      </p:sp>
      <p:sp>
        <p:nvSpPr>
          <p:cNvPr id="8" name="Rectangle 7">
            <a:extLst>
              <a:ext uri="{FF2B5EF4-FFF2-40B4-BE49-F238E27FC236}">
                <a16:creationId xmlns:a16="http://schemas.microsoft.com/office/drawing/2014/main" id="{7B0E5E93-140B-D428-4798-FB420E1BE5FB}"/>
              </a:ext>
            </a:extLst>
          </p:cNvPr>
          <p:cNvSpPr/>
          <p:nvPr/>
        </p:nvSpPr>
        <p:spPr>
          <a:xfrm>
            <a:off x="310724" y="1649413"/>
            <a:ext cx="2707898" cy="445511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Spending on mental health and substance use disorder treatment decreased per person (inflation adjusted) until the passing of the Affordable Care Act in 2008. Since then it has increased steadily over time, reflecting rising demand and expanded coverage. </a:t>
            </a:r>
            <a:br>
              <a:rPr lang="en-US" sz="1300"/>
            </a:br>
            <a:br>
              <a:rPr lang="en-US" sz="1300"/>
            </a:br>
            <a:r>
              <a:rPr lang="en-US" sz="1300"/>
              <a:t>However, behavioral health services account for approximately 5-6% of total health care spending.</a:t>
            </a:r>
            <a:br>
              <a:rPr lang="en-US" sz="1300"/>
            </a:br>
            <a:br>
              <a:rPr lang="en-US" sz="1300"/>
            </a:br>
            <a:r>
              <a:rPr lang="en-US" sz="1300"/>
              <a:t>The financial impact of behavioral health extends beyond specialty services and is reflected in total cost of care, reinforcing the need for integrated management strategies across medical and behavioral health. </a:t>
            </a:r>
          </a:p>
        </p:txBody>
      </p:sp>
    </p:spTree>
    <p:extLst>
      <p:ext uri="{BB962C8B-B14F-4D97-AF65-F5344CB8AC3E}">
        <p14:creationId xmlns:p14="http://schemas.microsoft.com/office/powerpoint/2010/main" val="3798723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1482-0535-D55C-6A41-61928C175E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BE32A7F-39E4-0F66-86AD-9563FDE38924}"/>
              </a:ext>
            </a:extLst>
          </p:cNvPr>
          <p:cNvSpPr>
            <a:spLocks noGrp="1"/>
          </p:cNvSpPr>
          <p:nvPr>
            <p:ph type="title"/>
          </p:nvPr>
        </p:nvSpPr>
        <p:spPr/>
        <p:txBody>
          <a:bodyPr>
            <a:normAutofit fontScale="90000"/>
          </a:bodyPr>
          <a:lstStyle/>
          <a:p>
            <a:r>
              <a:rPr lang="en-US" dirty="0"/>
              <a:t>2.b. U.S. Spending On Mental Health &amp; Addiction Treatment, From 2015 To 2024 By Payer</a:t>
            </a:r>
            <a:r>
              <a:rPr lang="en-US" baseline="30000" dirty="0"/>
              <a:t>13-19</a:t>
            </a:r>
            <a:endParaRPr lang="en-US" dirty="0"/>
          </a:p>
        </p:txBody>
      </p:sp>
      <p:sp>
        <p:nvSpPr>
          <p:cNvPr id="4" name="Slide Number Placeholder 3">
            <a:extLst>
              <a:ext uri="{FF2B5EF4-FFF2-40B4-BE49-F238E27FC236}">
                <a16:creationId xmlns:a16="http://schemas.microsoft.com/office/drawing/2014/main" id="{ED320C01-B5A9-441C-0C16-C9CA4674693B}"/>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graphicFrame>
        <p:nvGraphicFramePr>
          <p:cNvPr id="5" name="Content Placeholder 6">
            <a:extLst>
              <a:ext uri="{FF2B5EF4-FFF2-40B4-BE49-F238E27FC236}">
                <a16:creationId xmlns:a16="http://schemas.microsoft.com/office/drawing/2014/main" id="{5C1D3A22-9A49-58DD-7573-C9FA1541D18A}"/>
              </a:ext>
            </a:extLst>
          </p:cNvPr>
          <p:cNvGraphicFramePr>
            <a:graphicFrameLocks noGrp="1"/>
          </p:cNvGraphicFramePr>
          <p:nvPr>
            <p:ph idx="1"/>
            <p:extLst>
              <p:ext uri="{D42A27DB-BD31-4B8C-83A1-F6EECF244321}">
                <p14:modId xmlns:p14="http://schemas.microsoft.com/office/powerpoint/2010/main" val="1274787563"/>
              </p:ext>
            </p:extLst>
          </p:nvPr>
        </p:nvGraphicFramePr>
        <p:xfrm>
          <a:off x="609601" y="1649413"/>
          <a:ext cx="7409792"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CF076C5-86CA-4BE9-9980-6650857791AA}"/>
              </a:ext>
            </a:extLst>
          </p:cNvPr>
          <p:cNvGraphicFramePr/>
          <p:nvPr>
            <p:extLst>
              <p:ext uri="{D42A27DB-BD31-4B8C-83A1-F6EECF244321}">
                <p14:modId xmlns:p14="http://schemas.microsoft.com/office/powerpoint/2010/main" val="3526377838"/>
              </p:ext>
            </p:extLst>
          </p:nvPr>
        </p:nvGraphicFramePr>
        <p:xfrm>
          <a:off x="7903780" y="1411225"/>
          <a:ext cx="4088524" cy="47339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7276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EC58D-EECB-D60A-41CB-0E093AFEFE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5305924-24CE-C63C-DE50-0AFB7A32A5EB}"/>
              </a:ext>
            </a:extLst>
          </p:cNvPr>
          <p:cNvSpPr>
            <a:spLocks noGrp="1"/>
          </p:cNvSpPr>
          <p:nvPr>
            <p:ph type="title"/>
          </p:nvPr>
        </p:nvSpPr>
        <p:spPr/>
        <p:txBody>
          <a:bodyPr>
            <a:normAutofit fontScale="90000"/>
          </a:bodyPr>
          <a:lstStyle/>
          <a:p>
            <a:r>
              <a:rPr lang="en-US" dirty="0"/>
              <a:t>2.c. Estimated Medicare Spending On Mental Health &amp; Addiction Treatment, From 2015 To 2024  ($ Per Member Annually, Inflation Adjusted)</a:t>
            </a:r>
            <a:r>
              <a:rPr lang="en-US" baseline="30000" dirty="0"/>
              <a:t>13-17</a:t>
            </a:r>
            <a:endParaRPr lang="en-US" dirty="0"/>
          </a:p>
        </p:txBody>
      </p:sp>
      <p:sp>
        <p:nvSpPr>
          <p:cNvPr id="4" name="Slide Number Placeholder 3">
            <a:extLst>
              <a:ext uri="{FF2B5EF4-FFF2-40B4-BE49-F238E27FC236}">
                <a16:creationId xmlns:a16="http://schemas.microsoft.com/office/drawing/2014/main" id="{9AFE7552-CE3D-CF79-27FB-743C02469AB2}"/>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graphicFrame>
        <p:nvGraphicFramePr>
          <p:cNvPr id="5" name="Content Placeholder 6">
            <a:extLst>
              <a:ext uri="{FF2B5EF4-FFF2-40B4-BE49-F238E27FC236}">
                <a16:creationId xmlns:a16="http://schemas.microsoft.com/office/drawing/2014/main" id="{6BB08C30-CE24-CAFE-E7A6-CEAD6BB2FC91}"/>
              </a:ext>
            </a:extLst>
          </p:cNvPr>
          <p:cNvGraphicFramePr>
            <a:graphicFrameLocks noGrp="1"/>
          </p:cNvGraphicFramePr>
          <p:nvPr>
            <p:ph idx="1"/>
            <p:extLst>
              <p:ext uri="{D42A27DB-BD31-4B8C-83A1-F6EECF244321}">
                <p14:modId xmlns:p14="http://schemas.microsoft.com/office/powerpoint/2010/main" val="686449401"/>
              </p:ext>
            </p:extLst>
          </p:nvPr>
        </p:nvGraphicFramePr>
        <p:xfrm>
          <a:off x="472440" y="1712913"/>
          <a:ext cx="8848436"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9F938972-A323-B58B-15DB-37BC1D5FABF1}"/>
              </a:ext>
            </a:extLst>
          </p:cNvPr>
          <p:cNvSpPr/>
          <p:nvPr/>
        </p:nvSpPr>
        <p:spPr>
          <a:xfrm>
            <a:off x="9509760" y="1557973"/>
            <a:ext cx="2382123" cy="453306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Medicare behavioral health spending reflects sustained growth in utilization as coverage expands across an aging population with increasing clinical complexity.</a:t>
            </a:r>
            <a:br>
              <a:rPr lang="en-US" sz="1300"/>
            </a:br>
            <a:endParaRPr lang="en-US" sz="1300"/>
          </a:p>
          <a:p>
            <a:r>
              <a:rPr lang="en-US" sz="1300"/>
              <a:t>With Medicare enrollment exceeding 65 million beneficiaries, behavioral health represents a growing component of total cost of care. </a:t>
            </a:r>
            <a:br>
              <a:rPr lang="en-US" sz="1300"/>
            </a:br>
            <a:br>
              <a:rPr lang="en-US" sz="1300"/>
            </a:br>
            <a:r>
              <a:rPr lang="en-US" sz="1300"/>
              <a:t>For health plans, this increases exposure to utilization-driven cost growth and reinforces the need to manage outcomes, reduce avoidable acute care use, and improve performance in value-based arrangements.</a:t>
            </a:r>
          </a:p>
        </p:txBody>
      </p:sp>
    </p:spTree>
    <p:extLst>
      <p:ext uri="{BB962C8B-B14F-4D97-AF65-F5344CB8AC3E}">
        <p14:creationId xmlns:p14="http://schemas.microsoft.com/office/powerpoint/2010/main" val="3280960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D0EAC-E1B0-4398-62A2-AA34A3B4C2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548096-B813-A36E-AD24-599AC708E57D}"/>
              </a:ext>
            </a:extLst>
          </p:cNvPr>
          <p:cNvSpPr>
            <a:spLocks noGrp="1"/>
          </p:cNvSpPr>
          <p:nvPr>
            <p:ph type="title"/>
          </p:nvPr>
        </p:nvSpPr>
        <p:spPr/>
        <p:txBody>
          <a:bodyPr>
            <a:normAutofit fontScale="90000"/>
          </a:bodyPr>
          <a:lstStyle/>
          <a:p>
            <a:r>
              <a:rPr lang="en-US" dirty="0"/>
              <a:t>2.d. Estimated Medicaid Spending On Mental Health &amp; Addiction Treatment, From 2015 To 2024 ($ Per Member Annually, Inflation Adjusted)</a:t>
            </a:r>
            <a:r>
              <a:rPr lang="en-US" baseline="30000" dirty="0"/>
              <a:t>13-16,18</a:t>
            </a:r>
            <a:endParaRPr lang="en-US" dirty="0"/>
          </a:p>
        </p:txBody>
      </p:sp>
      <p:sp>
        <p:nvSpPr>
          <p:cNvPr id="4" name="Slide Number Placeholder 3">
            <a:extLst>
              <a:ext uri="{FF2B5EF4-FFF2-40B4-BE49-F238E27FC236}">
                <a16:creationId xmlns:a16="http://schemas.microsoft.com/office/drawing/2014/main" id="{35C84503-486F-4BE2-8599-D4D44AD841D6}"/>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graphicFrame>
        <p:nvGraphicFramePr>
          <p:cNvPr id="5" name="Content Placeholder 6">
            <a:extLst>
              <a:ext uri="{FF2B5EF4-FFF2-40B4-BE49-F238E27FC236}">
                <a16:creationId xmlns:a16="http://schemas.microsoft.com/office/drawing/2014/main" id="{994EAF70-5EB2-5F54-09CB-40BE62699507}"/>
              </a:ext>
            </a:extLst>
          </p:cNvPr>
          <p:cNvGraphicFramePr>
            <a:graphicFrameLocks noGrp="1"/>
          </p:cNvGraphicFramePr>
          <p:nvPr>
            <p:ph idx="1"/>
            <p:extLst>
              <p:ext uri="{D42A27DB-BD31-4B8C-83A1-F6EECF244321}">
                <p14:modId xmlns:p14="http://schemas.microsoft.com/office/powerpoint/2010/main" val="2375967261"/>
              </p:ext>
            </p:extLst>
          </p:nvPr>
        </p:nvGraphicFramePr>
        <p:xfrm>
          <a:off x="441960" y="1687513"/>
          <a:ext cx="8807669"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58D0CDC-6D79-7DBB-3A58-217FACD6642E}"/>
              </a:ext>
            </a:extLst>
          </p:cNvPr>
          <p:cNvSpPr/>
          <p:nvPr/>
        </p:nvSpPr>
        <p:spPr>
          <a:xfrm>
            <a:off x="9433560" y="1411225"/>
            <a:ext cx="2590800" cy="47339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Medicaid behavioral health spending is shaped by the concentration of high-need populations, including individuals with serious mental illness and substance use disorders, whose care requires higher service intensity and coordination.</a:t>
            </a:r>
            <a:br>
              <a:rPr lang="en-US" sz="1300"/>
            </a:br>
            <a:endParaRPr lang="en-US" sz="1300"/>
          </a:p>
          <a:p>
            <a:r>
              <a:rPr lang="en-US" sz="1300"/>
              <a:t>Variability in enrollment mix and utilization drives fluctuations in per-member spending. </a:t>
            </a:r>
            <a:br>
              <a:rPr lang="en-US" sz="1300"/>
            </a:br>
            <a:br>
              <a:rPr lang="en-US" sz="1300"/>
            </a:br>
            <a:r>
              <a:rPr lang="en-US" sz="1300"/>
              <a:t>For health plans, this underscores the need for targeted care management, integrated service delivery, and strategies that address both clinical complexity and social drivers of health to manage total cost of care.</a:t>
            </a:r>
          </a:p>
        </p:txBody>
      </p:sp>
    </p:spTree>
    <p:extLst>
      <p:ext uri="{BB962C8B-B14F-4D97-AF65-F5344CB8AC3E}">
        <p14:creationId xmlns:p14="http://schemas.microsoft.com/office/powerpoint/2010/main" val="3816360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8FCD6-9AF4-9113-7E87-C45E2413EE2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03481E-B7FC-A7BE-4F28-4306AF3E969B}"/>
              </a:ext>
            </a:extLst>
          </p:cNvPr>
          <p:cNvSpPr>
            <a:spLocks noGrp="1"/>
          </p:cNvSpPr>
          <p:nvPr>
            <p:ph type="title"/>
          </p:nvPr>
        </p:nvSpPr>
        <p:spPr/>
        <p:txBody>
          <a:bodyPr>
            <a:normAutofit fontScale="90000"/>
          </a:bodyPr>
          <a:lstStyle/>
          <a:p>
            <a:r>
              <a:rPr lang="en-US" dirty="0"/>
              <a:t>2.e. Estimated Commercial Spending On Mental Health &amp; Addiction Treatment, From 2015 To 2024 ($ Per Member Annually, Inflation Adjusted)</a:t>
            </a:r>
            <a:r>
              <a:rPr lang="en-US" baseline="30000" dirty="0"/>
              <a:t>13-16,19</a:t>
            </a:r>
            <a:endParaRPr lang="en-US" dirty="0"/>
          </a:p>
        </p:txBody>
      </p:sp>
      <p:sp>
        <p:nvSpPr>
          <p:cNvPr id="4" name="Slide Number Placeholder 3">
            <a:extLst>
              <a:ext uri="{FF2B5EF4-FFF2-40B4-BE49-F238E27FC236}">
                <a16:creationId xmlns:a16="http://schemas.microsoft.com/office/drawing/2014/main" id="{45D8D423-1F96-B0BC-69A9-4F9AF0EF9B3E}"/>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A0AB2E9B-6D8A-72E4-3AED-E8A744EF4591}"/>
              </a:ext>
            </a:extLst>
          </p:cNvPr>
          <p:cNvSpPr/>
          <p:nvPr/>
        </p:nvSpPr>
        <p:spPr>
          <a:xfrm>
            <a:off x="9494520" y="1411225"/>
            <a:ext cx="2397363" cy="469330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a:t>Commercial behavioral health spending is driven by benefit design, network structure, and cost-sharing strategies within employer-sponsored coverage.</a:t>
            </a:r>
            <a:br>
              <a:rPr lang="en-US" sz="1400"/>
            </a:br>
            <a:endParaRPr lang="en-US" sz="1400"/>
          </a:p>
          <a:p>
            <a:r>
              <a:rPr lang="en-US" sz="1400"/>
              <a:t>With employer-sponsored insurance covering nearly half of the U.S. population, these levers play a central role in shaping access and utilization. </a:t>
            </a:r>
            <a:br>
              <a:rPr lang="en-US" sz="1400"/>
            </a:br>
            <a:br>
              <a:rPr lang="en-US" sz="1400"/>
            </a:br>
            <a:r>
              <a:rPr lang="en-US" sz="1400"/>
              <a:t>For health plans, benefit design and network strategy are critical tools for managing utilization patterns, improving access, and controlling total cost of care.</a:t>
            </a:r>
          </a:p>
        </p:txBody>
      </p:sp>
      <p:graphicFrame>
        <p:nvGraphicFramePr>
          <p:cNvPr id="6" name="Content Placeholder 6">
            <a:extLst>
              <a:ext uri="{FF2B5EF4-FFF2-40B4-BE49-F238E27FC236}">
                <a16:creationId xmlns:a16="http://schemas.microsoft.com/office/drawing/2014/main" id="{19F50631-FA37-C09B-D00C-0909B6987869}"/>
              </a:ext>
            </a:extLst>
          </p:cNvPr>
          <p:cNvGraphicFramePr>
            <a:graphicFrameLocks noGrp="1"/>
          </p:cNvGraphicFramePr>
          <p:nvPr>
            <p:ph idx="1"/>
            <p:extLst>
              <p:ext uri="{D42A27DB-BD31-4B8C-83A1-F6EECF244321}">
                <p14:modId xmlns:p14="http://schemas.microsoft.com/office/powerpoint/2010/main" val="3178555702"/>
              </p:ext>
            </p:extLst>
          </p:nvPr>
        </p:nvGraphicFramePr>
        <p:xfrm>
          <a:off x="502920" y="1674813"/>
          <a:ext cx="8765628"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192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387FF7-6BE1-A2B4-948C-100FAAD2ECDA}"/>
              </a:ext>
            </a:extLst>
          </p:cNvPr>
          <p:cNvSpPr>
            <a:spLocks noGrp="1"/>
          </p:cNvSpPr>
          <p:nvPr>
            <p:ph type="sldNum" sz="quarter" idx="14"/>
          </p:nvPr>
        </p:nvSpPr>
        <p:spPr/>
        <p:txBody>
          <a:bodyPr/>
          <a:lstStyle/>
          <a:p>
            <a:fld id="{027E8CCC-CF4B-46E8-91C5-9CFA5180D914}" type="slidenum">
              <a:rPr lang="en-US" smtClean="0"/>
              <a:pPr/>
              <a:t>2</a:t>
            </a:fld>
            <a:endParaRPr lang="en-US"/>
          </a:p>
        </p:txBody>
      </p:sp>
      <p:pic>
        <p:nvPicPr>
          <p:cNvPr id="3" name="Picture 2">
            <a:extLst>
              <a:ext uri="{FF2B5EF4-FFF2-40B4-BE49-F238E27FC236}">
                <a16:creationId xmlns:a16="http://schemas.microsoft.com/office/drawing/2014/main" id="{7661E5C4-F756-8B65-3D59-10D2ECA20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481" y="0"/>
            <a:ext cx="11509037" cy="6858000"/>
          </a:xfrm>
          <a:prstGeom prst="rect">
            <a:avLst/>
          </a:prstGeom>
        </p:spPr>
      </p:pic>
      <p:pic>
        <p:nvPicPr>
          <p:cNvPr id="5" name="Picture 4">
            <a:extLst>
              <a:ext uri="{FF2B5EF4-FFF2-40B4-BE49-F238E27FC236}">
                <a16:creationId xmlns:a16="http://schemas.microsoft.com/office/drawing/2014/main" id="{75669FB8-6B35-300C-DCC8-18D9E6043286}"/>
              </a:ext>
            </a:extLst>
          </p:cNvPr>
          <p:cNvPicPr>
            <a:picLocks noChangeAspect="1"/>
          </p:cNvPicPr>
          <p:nvPr/>
        </p:nvPicPr>
        <p:blipFill>
          <a:blip r:embed="rId3"/>
          <a:stretch>
            <a:fillRect/>
          </a:stretch>
        </p:blipFill>
        <p:spPr>
          <a:xfrm>
            <a:off x="1492370" y="457202"/>
            <a:ext cx="9257514" cy="5175847"/>
          </a:xfrm>
          <a:prstGeom prst="rect">
            <a:avLst/>
          </a:prstGeom>
        </p:spPr>
      </p:pic>
    </p:spTree>
    <p:extLst>
      <p:ext uri="{BB962C8B-B14F-4D97-AF65-F5344CB8AC3E}">
        <p14:creationId xmlns:p14="http://schemas.microsoft.com/office/powerpoint/2010/main" val="333343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84640-D9CD-9530-6A03-A2D3FC579036}"/>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B816CDE-2B17-D534-C649-DCBAAEFAD650}"/>
              </a:ext>
            </a:extLst>
          </p:cNvPr>
          <p:cNvGraphicFramePr>
            <a:graphicFrameLocks noGrp="1"/>
          </p:cNvGraphicFramePr>
          <p:nvPr>
            <p:ph idx="1"/>
            <p:extLst>
              <p:ext uri="{D42A27DB-BD31-4B8C-83A1-F6EECF244321}">
                <p14:modId xmlns:p14="http://schemas.microsoft.com/office/powerpoint/2010/main" val="557060619"/>
              </p:ext>
            </p:extLst>
          </p:nvPr>
        </p:nvGraphicFramePr>
        <p:xfrm>
          <a:off x="518160" y="1649413"/>
          <a:ext cx="8896709"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2AE50A30-23E8-A46D-210B-41559867914B}"/>
              </a:ext>
            </a:extLst>
          </p:cNvPr>
          <p:cNvSpPr>
            <a:spLocks noGrp="1"/>
          </p:cNvSpPr>
          <p:nvPr>
            <p:ph type="title"/>
          </p:nvPr>
        </p:nvSpPr>
        <p:spPr>
          <a:xfrm>
            <a:off x="609600" y="230601"/>
            <a:ext cx="10972800" cy="1030225"/>
          </a:xfrm>
        </p:spPr>
        <p:txBody>
          <a:bodyPr>
            <a:noAutofit/>
          </a:bodyPr>
          <a:lstStyle/>
          <a:p>
            <a:r>
              <a:rPr lang="en-US" sz="2900" dirty="0"/>
              <a:t>2.f. Annual Total Cost Of Care With Behavioral Health Comorbidity By Age</a:t>
            </a:r>
            <a:r>
              <a:rPr lang="en-US" sz="2900" baseline="30000" dirty="0"/>
              <a:t>18,20-22</a:t>
            </a:r>
            <a:endParaRPr lang="en-US" sz="2900" dirty="0"/>
          </a:p>
        </p:txBody>
      </p:sp>
      <p:sp>
        <p:nvSpPr>
          <p:cNvPr id="4" name="Slide Number Placeholder 3">
            <a:extLst>
              <a:ext uri="{FF2B5EF4-FFF2-40B4-BE49-F238E27FC236}">
                <a16:creationId xmlns:a16="http://schemas.microsoft.com/office/drawing/2014/main" id="{10C62E94-7F09-4C6B-6E45-EC6FD251A21E}"/>
              </a:ext>
            </a:extLst>
          </p:cNvPr>
          <p:cNvSpPr>
            <a:spLocks noGrp="1"/>
          </p:cNvSpPr>
          <p:nvPr>
            <p:ph type="sldNum" sz="quarter" idx="14"/>
          </p:nvPr>
        </p:nvSpPr>
        <p:spPr/>
        <p:txBody>
          <a:bodyPr/>
          <a:lstStyle/>
          <a:p>
            <a:fld id="{027E8CCC-CF4B-46E8-91C5-9CFA5180D914}" type="slidenum">
              <a:rPr lang="en-US" smtClean="0"/>
              <a:pPr/>
              <a:t>20</a:t>
            </a:fld>
            <a:endParaRPr lang="en-US"/>
          </a:p>
        </p:txBody>
      </p:sp>
      <p:sp>
        <p:nvSpPr>
          <p:cNvPr id="6" name="Rectangle 5">
            <a:extLst>
              <a:ext uri="{FF2B5EF4-FFF2-40B4-BE49-F238E27FC236}">
                <a16:creationId xmlns:a16="http://schemas.microsoft.com/office/drawing/2014/main" id="{B52AB590-67C5-F244-B799-2D7E9AEB0A06}"/>
              </a:ext>
            </a:extLst>
          </p:cNvPr>
          <p:cNvSpPr/>
          <p:nvPr/>
        </p:nvSpPr>
        <p:spPr>
          <a:xfrm>
            <a:off x="9646920" y="987552"/>
            <a:ext cx="2381293" cy="515766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Among Medicare beneficiaries, the presence of a mental health diagnosis is associated with approximately 40–50% higher total annual healthcare spending.</a:t>
            </a:r>
          </a:p>
          <a:p>
            <a:endParaRPr lang="en-US" sz="1300"/>
          </a:p>
          <a:p>
            <a:r>
              <a:rPr lang="en-US" sz="1300"/>
              <a:t>Costs increase further as behavioral health conditions interact with chronic diseases such as cardiovascular disease, diabetes, and cognitive impairment.</a:t>
            </a:r>
          </a:p>
          <a:p>
            <a:endParaRPr lang="en-US" sz="1300"/>
          </a:p>
          <a:p>
            <a:r>
              <a:rPr lang="en-US" sz="1300"/>
              <a:t>These patterns illustrate the need for coordinated, multidisciplinary care models and strong care management infrastructure, as health plans increasingly target these high-cost population through intensive intervention and risk-based contracting strategies.</a:t>
            </a:r>
          </a:p>
        </p:txBody>
      </p:sp>
      <p:sp>
        <p:nvSpPr>
          <p:cNvPr id="2" name="TextBox 1">
            <a:extLst>
              <a:ext uri="{FF2B5EF4-FFF2-40B4-BE49-F238E27FC236}">
                <a16:creationId xmlns:a16="http://schemas.microsoft.com/office/drawing/2014/main" id="{58DB77FD-291A-7DC2-EC02-29F0D1031229}"/>
              </a:ext>
            </a:extLst>
          </p:cNvPr>
          <p:cNvSpPr txBox="1"/>
          <p:nvPr/>
        </p:nvSpPr>
        <p:spPr>
          <a:xfrm>
            <a:off x="5678347" y="3429000"/>
            <a:ext cx="1118997" cy="276999"/>
          </a:xfrm>
          <a:prstGeom prst="rect">
            <a:avLst/>
          </a:prstGeom>
          <a:solidFill>
            <a:schemeClr val="tx1"/>
          </a:solidFill>
          <a:ln>
            <a:solidFill>
              <a:schemeClr val="tx1"/>
            </a:solidFill>
          </a:ln>
        </p:spPr>
        <p:txBody>
          <a:bodyPr wrap="square" rtlCol="0">
            <a:spAutoFit/>
          </a:bodyPr>
          <a:lstStyle/>
          <a:p>
            <a:pPr algn="ctr"/>
            <a:r>
              <a:rPr lang="en-US" sz="1200" b="1">
                <a:solidFill>
                  <a:schemeClr val="bg1"/>
                </a:solidFill>
              </a:rPr>
              <a:t>79% increase</a:t>
            </a:r>
          </a:p>
        </p:txBody>
      </p:sp>
      <p:sp>
        <p:nvSpPr>
          <p:cNvPr id="5" name="TextBox 4">
            <a:extLst>
              <a:ext uri="{FF2B5EF4-FFF2-40B4-BE49-F238E27FC236}">
                <a16:creationId xmlns:a16="http://schemas.microsoft.com/office/drawing/2014/main" id="{FCF70DBA-A159-ED6A-732D-8C76485CE640}"/>
              </a:ext>
            </a:extLst>
          </p:cNvPr>
          <p:cNvSpPr txBox="1"/>
          <p:nvPr/>
        </p:nvSpPr>
        <p:spPr>
          <a:xfrm>
            <a:off x="6589740" y="2278319"/>
            <a:ext cx="1118997" cy="276999"/>
          </a:xfrm>
          <a:prstGeom prst="rect">
            <a:avLst/>
          </a:prstGeom>
          <a:solidFill>
            <a:schemeClr val="accent2"/>
          </a:solidFill>
          <a:ln>
            <a:solidFill>
              <a:schemeClr val="accent2"/>
            </a:solidFill>
          </a:ln>
        </p:spPr>
        <p:txBody>
          <a:bodyPr wrap="square" rtlCol="0">
            <a:spAutoFit/>
          </a:bodyPr>
          <a:lstStyle/>
          <a:p>
            <a:pPr algn="ctr"/>
            <a:r>
              <a:rPr lang="en-US" sz="1200" b="1">
                <a:solidFill>
                  <a:schemeClr val="bg1"/>
                </a:solidFill>
              </a:rPr>
              <a:t>94% increase</a:t>
            </a:r>
          </a:p>
        </p:txBody>
      </p:sp>
      <p:sp>
        <p:nvSpPr>
          <p:cNvPr id="7" name="TextBox 6">
            <a:extLst>
              <a:ext uri="{FF2B5EF4-FFF2-40B4-BE49-F238E27FC236}">
                <a16:creationId xmlns:a16="http://schemas.microsoft.com/office/drawing/2014/main" id="{31F1D232-1BAB-1630-304D-30D82B3DD947}"/>
              </a:ext>
            </a:extLst>
          </p:cNvPr>
          <p:cNvSpPr txBox="1"/>
          <p:nvPr/>
        </p:nvSpPr>
        <p:spPr>
          <a:xfrm>
            <a:off x="7588188" y="1187748"/>
            <a:ext cx="1118997" cy="461665"/>
          </a:xfrm>
          <a:prstGeom prst="rect">
            <a:avLst/>
          </a:prstGeom>
          <a:solidFill>
            <a:schemeClr val="accent3"/>
          </a:solidFill>
          <a:ln>
            <a:solidFill>
              <a:schemeClr val="accent3"/>
            </a:solidFill>
          </a:ln>
        </p:spPr>
        <p:txBody>
          <a:bodyPr wrap="square" rtlCol="0">
            <a:spAutoFit/>
          </a:bodyPr>
          <a:lstStyle/>
          <a:p>
            <a:pPr algn="ctr"/>
            <a:r>
              <a:rPr lang="en-US" sz="1200" b="1">
                <a:solidFill>
                  <a:schemeClr val="bg1"/>
                </a:solidFill>
              </a:rPr>
              <a:t>176% increase</a:t>
            </a:r>
          </a:p>
        </p:txBody>
      </p:sp>
    </p:spTree>
    <p:extLst>
      <p:ext uri="{BB962C8B-B14F-4D97-AF65-F5344CB8AC3E}">
        <p14:creationId xmlns:p14="http://schemas.microsoft.com/office/powerpoint/2010/main" val="291673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FC004-7549-82A9-510F-D65F9AB243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C66748-839F-E581-8112-EDD04A65E1B0}"/>
              </a:ext>
            </a:extLst>
          </p:cNvPr>
          <p:cNvSpPr>
            <a:spLocks noGrp="1"/>
          </p:cNvSpPr>
          <p:nvPr>
            <p:ph type="title"/>
          </p:nvPr>
        </p:nvSpPr>
        <p:spPr>
          <a:xfrm>
            <a:off x="609600" y="381000"/>
            <a:ext cx="8780206" cy="1030225"/>
          </a:xfrm>
        </p:spPr>
        <p:txBody>
          <a:bodyPr>
            <a:noAutofit/>
          </a:bodyPr>
          <a:lstStyle/>
          <a:p>
            <a:r>
              <a:rPr lang="en-US" sz="2900" dirty="0"/>
              <a:t>2.g. Behavioral Health Impact On High-Cost &amp; Non-High-Cost Groups For Health Plans</a:t>
            </a:r>
            <a:r>
              <a:rPr lang="en-US" sz="2900" baseline="30000" dirty="0"/>
              <a:t>23</a:t>
            </a:r>
            <a:r>
              <a:rPr lang="en-US" sz="2900" dirty="0"/>
              <a:t> </a:t>
            </a:r>
          </a:p>
        </p:txBody>
      </p:sp>
      <p:sp>
        <p:nvSpPr>
          <p:cNvPr id="4" name="Slide Number Placeholder 3">
            <a:extLst>
              <a:ext uri="{FF2B5EF4-FFF2-40B4-BE49-F238E27FC236}">
                <a16:creationId xmlns:a16="http://schemas.microsoft.com/office/drawing/2014/main" id="{45591F85-7448-2B02-38D3-C1DCB3E88300}"/>
              </a:ext>
            </a:extLst>
          </p:cNvPr>
          <p:cNvSpPr>
            <a:spLocks noGrp="1"/>
          </p:cNvSpPr>
          <p:nvPr>
            <p:ph type="sldNum" sz="quarter" idx="14"/>
          </p:nvPr>
        </p:nvSpPr>
        <p:spPr/>
        <p:txBody>
          <a:bodyPr/>
          <a:lstStyle/>
          <a:p>
            <a:fld id="{027E8CCC-CF4B-46E8-91C5-9CFA5180D914}" type="slidenum">
              <a:rPr lang="en-US" smtClean="0"/>
              <a:pPr/>
              <a:t>21</a:t>
            </a:fld>
            <a:endParaRPr lang="en-US"/>
          </a:p>
        </p:txBody>
      </p:sp>
      <p:sp>
        <p:nvSpPr>
          <p:cNvPr id="6" name="Rectangle 5">
            <a:extLst>
              <a:ext uri="{FF2B5EF4-FFF2-40B4-BE49-F238E27FC236}">
                <a16:creationId xmlns:a16="http://schemas.microsoft.com/office/drawing/2014/main" id="{4B982638-41A1-4309-BDD3-BF3215FB7F13}"/>
              </a:ext>
            </a:extLst>
          </p:cNvPr>
          <p:cNvSpPr/>
          <p:nvPr/>
        </p:nvSpPr>
        <p:spPr>
          <a:xfrm>
            <a:off x="9627499" y="1411225"/>
            <a:ext cx="2320358" cy="46261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A small subset of members with behavioral health conditions account for a disproportionate share of total health care spending.</a:t>
            </a:r>
            <a:br>
              <a:rPr lang="en-US" sz="1300"/>
            </a:br>
            <a:br>
              <a:rPr lang="en-US" sz="1300"/>
            </a:br>
            <a:r>
              <a:rPr lang="en-US" sz="1300"/>
              <a:t>Just 5.7% of members—those in the high-cost group with a behavioral health diagnosis—account for 43.8% of total costs.</a:t>
            </a:r>
            <a:br>
              <a:rPr lang="en-US" sz="1300"/>
            </a:br>
            <a:br>
              <a:rPr lang="en-US" sz="1300"/>
            </a:br>
            <a:r>
              <a:rPr lang="en-US" sz="1300"/>
              <a:t>This concentration of cost among high-acuity individuals with co-occurring behavioral and medical conditions is a key driver of total cost of care, requiring targeted care management strategies, integrated care models, and advanced risk stratification.</a:t>
            </a:r>
          </a:p>
        </p:txBody>
      </p:sp>
      <p:graphicFrame>
        <p:nvGraphicFramePr>
          <p:cNvPr id="2" name="Content Placeholder 8">
            <a:extLst>
              <a:ext uri="{FF2B5EF4-FFF2-40B4-BE49-F238E27FC236}">
                <a16:creationId xmlns:a16="http://schemas.microsoft.com/office/drawing/2014/main" id="{9081CE71-0E2E-1C0B-2CB3-B3CA9694C0AF}"/>
              </a:ext>
            </a:extLst>
          </p:cNvPr>
          <p:cNvGraphicFramePr>
            <a:graphicFrameLocks/>
          </p:cNvGraphicFramePr>
          <p:nvPr>
            <p:extLst>
              <p:ext uri="{D42A27DB-BD31-4B8C-83A1-F6EECF244321}">
                <p14:modId xmlns:p14="http://schemas.microsoft.com/office/powerpoint/2010/main" val="796900381"/>
              </p:ext>
            </p:extLst>
          </p:nvPr>
        </p:nvGraphicFramePr>
        <p:xfrm>
          <a:off x="609600" y="1649413"/>
          <a:ext cx="8983955" cy="4495800"/>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4">
            <a:extLst>
              <a:ext uri="{FF2B5EF4-FFF2-40B4-BE49-F238E27FC236}">
                <a16:creationId xmlns:a16="http://schemas.microsoft.com/office/drawing/2014/main" id="{6F5DBC4A-26E1-5E04-CAB8-BECFFF6068E8}"/>
              </a:ext>
            </a:extLst>
          </p:cNvPr>
          <p:cNvCxnSpPr>
            <a:cxnSpLocks/>
          </p:cNvCxnSpPr>
          <p:nvPr/>
        </p:nvCxnSpPr>
        <p:spPr>
          <a:xfrm>
            <a:off x="2671271" y="1924050"/>
            <a:ext cx="1806181" cy="109610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7" name="Straight Arrow Connector 6">
            <a:extLst>
              <a:ext uri="{FF2B5EF4-FFF2-40B4-BE49-F238E27FC236}">
                <a16:creationId xmlns:a16="http://schemas.microsoft.com/office/drawing/2014/main" id="{C4EF5E92-6B86-F3CA-96D5-EF71FF7C47AD}"/>
              </a:ext>
            </a:extLst>
          </p:cNvPr>
          <p:cNvCxnSpPr>
            <a:cxnSpLocks/>
          </p:cNvCxnSpPr>
          <p:nvPr/>
        </p:nvCxnSpPr>
        <p:spPr>
          <a:xfrm>
            <a:off x="2671271" y="2600325"/>
            <a:ext cx="1806181" cy="22618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4F933133-B9AB-7C10-E9D4-B72BDCA59F36}"/>
              </a:ext>
            </a:extLst>
          </p:cNvPr>
          <p:cNvCxnSpPr>
            <a:cxnSpLocks/>
          </p:cNvCxnSpPr>
          <p:nvPr/>
        </p:nvCxnSpPr>
        <p:spPr>
          <a:xfrm>
            <a:off x="1920890" y="4539089"/>
            <a:ext cx="537589" cy="6461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C8DEB0C5-9E71-7521-D6A3-2218F18B59F9}"/>
              </a:ext>
            </a:extLst>
          </p:cNvPr>
          <p:cNvCxnSpPr>
            <a:cxnSpLocks/>
          </p:cNvCxnSpPr>
          <p:nvPr/>
        </p:nvCxnSpPr>
        <p:spPr>
          <a:xfrm>
            <a:off x="2671271" y="2114550"/>
            <a:ext cx="1806181" cy="1782763"/>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7" name="Left Bracket 26">
            <a:extLst>
              <a:ext uri="{FF2B5EF4-FFF2-40B4-BE49-F238E27FC236}">
                <a16:creationId xmlns:a16="http://schemas.microsoft.com/office/drawing/2014/main" id="{69E7567E-6E4D-2A0E-A0F8-9D432F56A793}"/>
              </a:ext>
            </a:extLst>
          </p:cNvPr>
          <p:cNvSpPr/>
          <p:nvPr/>
        </p:nvSpPr>
        <p:spPr>
          <a:xfrm>
            <a:off x="1147720" y="2284841"/>
            <a:ext cx="383891" cy="347778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r>
              <a:rPr lang="en-US" sz="1200"/>
              <a:t>Bottom 90%</a:t>
            </a:r>
          </a:p>
        </p:txBody>
      </p:sp>
      <p:sp>
        <p:nvSpPr>
          <p:cNvPr id="28" name="Left Bracket 27">
            <a:extLst>
              <a:ext uri="{FF2B5EF4-FFF2-40B4-BE49-F238E27FC236}">
                <a16:creationId xmlns:a16="http://schemas.microsoft.com/office/drawing/2014/main" id="{944CA335-EC94-B46C-402B-CA87D310C378}"/>
              </a:ext>
            </a:extLst>
          </p:cNvPr>
          <p:cNvSpPr/>
          <p:nvPr/>
        </p:nvSpPr>
        <p:spPr>
          <a:xfrm>
            <a:off x="1147720" y="1814180"/>
            <a:ext cx="358955" cy="41027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r>
              <a:rPr lang="en-US" sz="1050"/>
              <a:t>Top 10%</a:t>
            </a:r>
          </a:p>
        </p:txBody>
      </p:sp>
      <p:cxnSp>
        <p:nvCxnSpPr>
          <p:cNvPr id="14" name="Straight Arrow Connector 13">
            <a:extLst>
              <a:ext uri="{FF2B5EF4-FFF2-40B4-BE49-F238E27FC236}">
                <a16:creationId xmlns:a16="http://schemas.microsoft.com/office/drawing/2014/main" id="{3FD19C5E-F9E2-4507-3C29-854797D8A91B}"/>
              </a:ext>
            </a:extLst>
          </p:cNvPr>
          <p:cNvCxnSpPr>
            <a:cxnSpLocks/>
          </p:cNvCxnSpPr>
          <p:nvPr/>
        </p:nvCxnSpPr>
        <p:spPr>
          <a:xfrm>
            <a:off x="2671271" y="3833740"/>
            <a:ext cx="1806181" cy="169076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11344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4B79D-D1D5-05D9-CCF4-060A810EA8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A276CF-F256-CE04-1A61-89B8F1D2DBC3}"/>
              </a:ext>
            </a:extLst>
          </p:cNvPr>
          <p:cNvSpPr>
            <a:spLocks noGrp="1"/>
          </p:cNvSpPr>
          <p:nvPr>
            <p:ph type="body" sz="quarter" idx="10"/>
          </p:nvPr>
        </p:nvSpPr>
        <p:spPr>
          <a:xfrm>
            <a:off x="457200" y="2091397"/>
            <a:ext cx="11277600" cy="1676400"/>
          </a:xfrm>
        </p:spPr>
        <p:txBody>
          <a:bodyPr>
            <a:normAutofit/>
          </a:bodyPr>
          <a:lstStyle/>
          <a:p>
            <a:r>
              <a:rPr lang="en-US"/>
              <a:t>3. U.S. Behavioral Health Service System Design &amp; Performance</a:t>
            </a:r>
          </a:p>
        </p:txBody>
      </p:sp>
      <p:sp>
        <p:nvSpPr>
          <p:cNvPr id="5" name="Slide Number Placeholder 4">
            <a:extLst>
              <a:ext uri="{FF2B5EF4-FFF2-40B4-BE49-F238E27FC236}">
                <a16:creationId xmlns:a16="http://schemas.microsoft.com/office/drawing/2014/main" id="{55CEBEC7-2795-1879-067B-FB7C82B06ADE}"/>
              </a:ext>
            </a:extLst>
          </p:cNvPr>
          <p:cNvSpPr>
            <a:spLocks noGrp="1"/>
          </p:cNvSpPr>
          <p:nvPr>
            <p:ph type="sldNum" sz="quarter" idx="14"/>
          </p:nvPr>
        </p:nvSpPr>
        <p:spPr/>
        <p:txBody>
          <a:bodyPr/>
          <a:lstStyle/>
          <a:p>
            <a:fld id="{027E8CCC-CF4B-46E8-91C5-9CFA5180D914}" type="slidenum">
              <a:rPr lang="en-US" smtClean="0"/>
              <a:pPr/>
              <a:t>22</a:t>
            </a:fld>
            <a:endParaRPr lang="en-US"/>
          </a:p>
        </p:txBody>
      </p:sp>
    </p:spTree>
    <p:extLst>
      <p:ext uri="{BB962C8B-B14F-4D97-AF65-F5344CB8AC3E}">
        <p14:creationId xmlns:p14="http://schemas.microsoft.com/office/powerpoint/2010/main" val="3099817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0BDE2-C06C-D128-E242-540CF39BAE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1AFD8B-1045-42E9-ABFA-F90E76965815}"/>
              </a:ext>
            </a:extLst>
          </p:cNvPr>
          <p:cNvSpPr>
            <a:spLocks noGrp="1"/>
          </p:cNvSpPr>
          <p:nvPr>
            <p:ph type="title"/>
          </p:nvPr>
        </p:nvSpPr>
        <p:spPr>
          <a:xfrm>
            <a:off x="624078" y="266776"/>
            <a:ext cx="10972800" cy="722156"/>
          </a:xfrm>
        </p:spPr>
        <p:txBody>
          <a:bodyPr>
            <a:noAutofit/>
          </a:bodyPr>
          <a:lstStyle/>
          <a:p>
            <a:r>
              <a:rPr lang="en-US" sz="2900" dirty="0"/>
              <a:t>3.a. Insured Population In Managed Care Plans, Percent, </a:t>
            </a:r>
            <a:br>
              <a:rPr lang="en-US" sz="2900" dirty="0"/>
            </a:br>
            <a:r>
              <a:rPr lang="en-US" sz="2900" dirty="0"/>
              <a:t>By Payer Type</a:t>
            </a:r>
            <a:r>
              <a:rPr lang="en-US" sz="2900" baseline="30000" dirty="0"/>
              <a:t>24-28</a:t>
            </a:r>
            <a:endParaRPr lang="en-US" sz="2900" dirty="0"/>
          </a:p>
        </p:txBody>
      </p:sp>
      <p:sp>
        <p:nvSpPr>
          <p:cNvPr id="4" name="Slide Number Placeholder 3">
            <a:extLst>
              <a:ext uri="{FF2B5EF4-FFF2-40B4-BE49-F238E27FC236}">
                <a16:creationId xmlns:a16="http://schemas.microsoft.com/office/drawing/2014/main" id="{6DF267FC-AACD-3893-66B8-7E2F30533870}"/>
              </a:ext>
            </a:extLst>
          </p:cNvPr>
          <p:cNvSpPr>
            <a:spLocks noGrp="1"/>
          </p:cNvSpPr>
          <p:nvPr>
            <p:ph type="sldNum" sz="quarter" idx="14"/>
          </p:nvPr>
        </p:nvSpPr>
        <p:spPr/>
        <p:txBody>
          <a:bodyPr/>
          <a:lstStyle/>
          <a:p>
            <a:fld id="{027E8CCC-CF4B-46E8-91C5-9CFA5180D914}" type="slidenum">
              <a:rPr lang="en-US" smtClean="0"/>
              <a:pPr/>
              <a:t>23</a:t>
            </a:fld>
            <a:endParaRPr lang="en-US"/>
          </a:p>
        </p:txBody>
      </p:sp>
      <p:sp>
        <p:nvSpPr>
          <p:cNvPr id="7" name="Rectangle 6">
            <a:extLst>
              <a:ext uri="{FF2B5EF4-FFF2-40B4-BE49-F238E27FC236}">
                <a16:creationId xmlns:a16="http://schemas.microsoft.com/office/drawing/2014/main" id="{D0399425-1072-D436-ED55-A59B28D74629}"/>
              </a:ext>
            </a:extLst>
          </p:cNvPr>
          <p:cNvSpPr/>
          <p:nvPr/>
        </p:nvSpPr>
        <p:spPr>
          <a:xfrm>
            <a:off x="624077" y="4895088"/>
            <a:ext cx="10972801" cy="127362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Approximately 85% of Medicaid beneficiaries are enrolled in managed care arrangements nationally, including the majority of individuals with SMI. This shift represents a structural transition from fee-for-service financing to risk-based accountability.</a:t>
            </a:r>
          </a:p>
          <a:p>
            <a:endParaRPr lang="en-US" sz="1300"/>
          </a:p>
          <a:p>
            <a:r>
              <a:rPr lang="en-US" sz="1300"/>
              <a:t>As managed care penetration increases, payers assume responsibility for total cost of care, quality outcomes, and network adequacy for high-acuity populations. In this environment, provider organizations must demonstrate measurable outcomes and performance, as contracting increasingly favors those with capabilities to manage complex populations and succeed in value-based arrangements.</a:t>
            </a:r>
          </a:p>
        </p:txBody>
      </p:sp>
      <p:graphicFrame>
        <p:nvGraphicFramePr>
          <p:cNvPr id="11" name="Content Placeholder 10">
            <a:extLst>
              <a:ext uri="{FF2B5EF4-FFF2-40B4-BE49-F238E27FC236}">
                <a16:creationId xmlns:a16="http://schemas.microsoft.com/office/drawing/2014/main" id="{243BBA8F-6629-3058-30FB-229810870C98}"/>
              </a:ext>
            </a:extLst>
          </p:cNvPr>
          <p:cNvGraphicFramePr>
            <a:graphicFrameLocks noGrp="1"/>
          </p:cNvGraphicFramePr>
          <p:nvPr>
            <p:ph idx="1"/>
            <p:extLst>
              <p:ext uri="{D42A27DB-BD31-4B8C-83A1-F6EECF244321}">
                <p14:modId xmlns:p14="http://schemas.microsoft.com/office/powerpoint/2010/main" val="1648067176"/>
              </p:ext>
            </p:extLst>
          </p:nvPr>
        </p:nvGraphicFramePr>
        <p:xfrm>
          <a:off x="609600" y="1649412"/>
          <a:ext cx="10972800" cy="3164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22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6926853-6E34-6828-8DB8-3537698E404C}"/>
              </a:ext>
            </a:extLst>
          </p:cNvPr>
          <p:cNvGraphicFramePr>
            <a:graphicFrameLocks noGrp="1"/>
          </p:cNvGraphicFramePr>
          <p:nvPr>
            <p:ph idx="1"/>
            <p:extLst>
              <p:ext uri="{D42A27DB-BD31-4B8C-83A1-F6EECF244321}">
                <p14:modId xmlns:p14="http://schemas.microsoft.com/office/powerpoint/2010/main" val="1022696227"/>
              </p:ext>
            </p:extLst>
          </p:nvPr>
        </p:nvGraphicFramePr>
        <p:xfrm>
          <a:off x="609600" y="1649413"/>
          <a:ext cx="8156575"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BB32C955-AAFC-CAFB-0605-C2856E365EF5}"/>
              </a:ext>
            </a:extLst>
          </p:cNvPr>
          <p:cNvSpPr>
            <a:spLocks noGrp="1"/>
          </p:cNvSpPr>
          <p:nvPr>
            <p:ph type="title"/>
          </p:nvPr>
        </p:nvSpPr>
        <p:spPr/>
        <p:txBody>
          <a:bodyPr>
            <a:normAutofit fontScale="90000"/>
          </a:bodyPr>
          <a:lstStyle/>
          <a:p>
            <a:r>
              <a:rPr lang="en-US" dirty="0"/>
              <a:t>3.b. Mental Health Parity Act: Impact On Behavioral Health Services Claims From 2007 To 2017</a:t>
            </a:r>
            <a:r>
              <a:rPr lang="en-US" baseline="30000" dirty="0"/>
              <a:t>29</a:t>
            </a:r>
            <a:endParaRPr lang="en-US" dirty="0"/>
          </a:p>
        </p:txBody>
      </p:sp>
      <p:sp>
        <p:nvSpPr>
          <p:cNvPr id="4" name="Slide Number Placeholder 3">
            <a:extLst>
              <a:ext uri="{FF2B5EF4-FFF2-40B4-BE49-F238E27FC236}">
                <a16:creationId xmlns:a16="http://schemas.microsoft.com/office/drawing/2014/main" id="{7A8C3B33-C82B-9CDE-8A0D-DC24FF0123C8}"/>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7752039A-9B39-ED8F-0CCF-168CD2A82FA5}"/>
              </a:ext>
            </a:extLst>
          </p:cNvPr>
          <p:cNvSpPr/>
          <p:nvPr/>
        </p:nvSpPr>
        <p:spPr>
          <a:xfrm>
            <a:off x="9067800" y="1649413"/>
            <a:ext cx="2884213" cy="41040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Parity legislation expanded access to behavioral health services by requiring greater alignment between behavioral and medical coverage.</a:t>
            </a:r>
            <a:br>
              <a:rPr lang="en-US" sz="1300"/>
            </a:br>
            <a:endParaRPr lang="en-US" sz="1300"/>
          </a:p>
          <a:p>
            <a:r>
              <a:rPr lang="en-US" sz="1300"/>
              <a:t>Utilization increased substantially following implementation, with behavioral health claim lines rising more than 300% from 2007 to 2017, reflecting both improved access and previously unmet need.</a:t>
            </a:r>
            <a:br>
              <a:rPr lang="en-US" sz="1300"/>
            </a:br>
            <a:endParaRPr lang="en-US" sz="1300"/>
          </a:p>
          <a:p>
            <a:r>
              <a:rPr lang="en-US" sz="1300"/>
              <a:t>This shift increases accountability for access, network adequacy, and benefit design, while driving higher utilization that must be managed through care coordination, quality oversight, and cost management strategies.</a:t>
            </a:r>
          </a:p>
        </p:txBody>
      </p:sp>
    </p:spTree>
    <p:extLst>
      <p:ext uri="{BB962C8B-B14F-4D97-AF65-F5344CB8AC3E}">
        <p14:creationId xmlns:p14="http://schemas.microsoft.com/office/powerpoint/2010/main" val="3808380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715D-12D9-6C47-4226-D6B92DA57AA3}"/>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1B26246B-29C8-4561-7DD8-41781064F92C}"/>
              </a:ext>
            </a:extLst>
          </p:cNvPr>
          <p:cNvGraphicFramePr>
            <a:graphicFrameLocks noGrp="1"/>
          </p:cNvGraphicFramePr>
          <p:nvPr>
            <p:ph idx="1"/>
            <p:extLst>
              <p:ext uri="{D42A27DB-BD31-4B8C-83A1-F6EECF244321}">
                <p14:modId xmlns:p14="http://schemas.microsoft.com/office/powerpoint/2010/main" val="1008323138"/>
              </p:ext>
            </p:extLst>
          </p:nvPr>
        </p:nvGraphicFramePr>
        <p:xfrm>
          <a:off x="609600" y="1142118"/>
          <a:ext cx="8261133" cy="4937760"/>
        </p:xfrm>
        <a:graphic>
          <a:graphicData uri="http://schemas.openxmlformats.org/drawingml/2006/table">
            <a:tbl>
              <a:tblPr firstRow="1" bandRow="1">
                <a:tableStyleId>{5C22544A-7EE6-4342-B048-85BDC9FD1C3A}</a:tableStyleId>
              </a:tblPr>
              <a:tblGrid>
                <a:gridCol w="2753711">
                  <a:extLst>
                    <a:ext uri="{9D8B030D-6E8A-4147-A177-3AD203B41FA5}">
                      <a16:colId xmlns:a16="http://schemas.microsoft.com/office/drawing/2014/main" val="433495933"/>
                    </a:ext>
                  </a:extLst>
                </a:gridCol>
                <a:gridCol w="2753711">
                  <a:extLst>
                    <a:ext uri="{9D8B030D-6E8A-4147-A177-3AD203B41FA5}">
                      <a16:colId xmlns:a16="http://schemas.microsoft.com/office/drawing/2014/main" val="3418021614"/>
                    </a:ext>
                  </a:extLst>
                </a:gridCol>
                <a:gridCol w="2753711">
                  <a:extLst>
                    <a:ext uri="{9D8B030D-6E8A-4147-A177-3AD203B41FA5}">
                      <a16:colId xmlns:a16="http://schemas.microsoft.com/office/drawing/2014/main" val="59836366"/>
                    </a:ext>
                  </a:extLst>
                </a:gridCol>
              </a:tblGrid>
              <a:tr h="170126">
                <a:tc gridSpan="3">
                  <a:txBody>
                    <a:bodyPr/>
                    <a:lstStyle/>
                    <a:p>
                      <a:r>
                        <a:rPr lang="en-US" sz="1100"/>
                        <a:t>Requirements</a:t>
                      </a:r>
                    </a:p>
                  </a:txBody>
                  <a:tcPr/>
                </a:tc>
                <a:tc hMerge="1">
                  <a:txBody>
                    <a:bodyPr/>
                    <a:lstStyle/>
                    <a:p>
                      <a:endParaRPr lang="en-US" sz="1300"/>
                    </a:p>
                  </a:txBody>
                  <a:tcPr/>
                </a:tc>
                <a:tc hMerge="1">
                  <a:txBody>
                    <a:bodyPr/>
                    <a:lstStyle/>
                    <a:p>
                      <a:endParaRPr lang="en-US" sz="1100"/>
                    </a:p>
                  </a:txBody>
                  <a:tcPr/>
                </a:tc>
                <a:extLst>
                  <a:ext uri="{0D108BD9-81ED-4DB2-BD59-A6C34878D82A}">
                    <a16:rowId xmlns:a16="http://schemas.microsoft.com/office/drawing/2014/main" val="841990454"/>
                  </a:ext>
                </a:extLst>
              </a:tr>
              <a:tr h="286529">
                <a:tc>
                  <a:txBody>
                    <a:bodyPr/>
                    <a:lstStyle/>
                    <a:p>
                      <a:r>
                        <a:rPr lang="en-US" sz="1100"/>
                        <a:t>Initiation and Engagement of Substance Use Disorder Treatment (IET)</a:t>
                      </a:r>
                    </a:p>
                  </a:txBody>
                  <a:tcPr/>
                </a:tc>
                <a:tc>
                  <a:txBody>
                    <a:bodyPr/>
                    <a:lstStyle/>
                    <a:p>
                      <a:r>
                        <a:rPr lang="en-US" sz="1100"/>
                        <a:t>Follow-Up After Emergency Department Visit for Mental Illness (FUM)</a:t>
                      </a:r>
                    </a:p>
                  </a:txBody>
                  <a:tcPr/>
                </a:tc>
                <a:tc>
                  <a:txBody>
                    <a:bodyPr/>
                    <a:lstStyle/>
                    <a:p>
                      <a:r>
                        <a:rPr lang="en-US" sz="1100"/>
                        <a:t>Follow-Up Care for Children Prescribed ADHD Medication (ADD-E) </a:t>
                      </a:r>
                    </a:p>
                  </a:txBody>
                  <a:tcPr/>
                </a:tc>
                <a:extLst>
                  <a:ext uri="{0D108BD9-81ED-4DB2-BD59-A6C34878D82A}">
                    <a16:rowId xmlns:a16="http://schemas.microsoft.com/office/drawing/2014/main" val="1379934494"/>
                  </a:ext>
                </a:extLst>
              </a:tr>
              <a:tr h="286529">
                <a:tc>
                  <a:txBody>
                    <a:bodyPr/>
                    <a:lstStyle/>
                    <a:p>
                      <a:r>
                        <a:rPr lang="en-US" sz="1100"/>
                        <a:t>Use of First-Line Psychosocial Care for Children and Adolescents on Antipsychotics (APP)</a:t>
                      </a:r>
                    </a:p>
                  </a:txBody>
                  <a:tcPr/>
                </a:tc>
                <a:tc>
                  <a:txBody>
                    <a:bodyPr/>
                    <a:lstStyle/>
                    <a:p>
                      <a:r>
                        <a:rPr lang="en-US" sz="1100"/>
                        <a:t>Follow-Up After High-Intensity Care for Substance Use Disorder (FUI)</a:t>
                      </a:r>
                    </a:p>
                  </a:txBody>
                  <a:tcPr/>
                </a:tc>
                <a:tc>
                  <a:txBody>
                    <a:bodyPr/>
                    <a:lstStyle/>
                    <a:p>
                      <a:r>
                        <a:rPr lang="en-US" sz="1100"/>
                        <a:t>Metabolic Monitoring for Children and Adolescents on Antipsychotics (APM-E)</a:t>
                      </a:r>
                    </a:p>
                  </a:txBody>
                  <a:tcPr/>
                </a:tc>
                <a:extLst>
                  <a:ext uri="{0D108BD9-81ED-4DB2-BD59-A6C34878D82A}">
                    <a16:rowId xmlns:a16="http://schemas.microsoft.com/office/drawing/2014/main" val="2183071370"/>
                  </a:ext>
                </a:extLst>
              </a:tr>
              <a:tr h="286529">
                <a:tc>
                  <a:txBody>
                    <a:bodyPr/>
                    <a:lstStyle/>
                    <a:p>
                      <a:r>
                        <a:rPr lang="en-US" sz="1100"/>
                        <a:t>Adherence to Antipsychotic Medications for Individuals With Schizophrenia (SAA)</a:t>
                      </a:r>
                    </a:p>
                  </a:txBody>
                  <a:tcPr/>
                </a:tc>
                <a:tc>
                  <a:txBody>
                    <a:bodyPr/>
                    <a:lstStyle/>
                    <a:p>
                      <a:r>
                        <a:rPr lang="en-US" sz="1100"/>
                        <a:t>Follow-Up After Hospitalization for Mental Illness (FUH)</a:t>
                      </a:r>
                    </a:p>
                  </a:txBody>
                  <a:tcPr/>
                </a:tc>
                <a:tc>
                  <a:txBody>
                    <a:bodyPr/>
                    <a:lstStyle/>
                    <a:p>
                      <a:r>
                        <a:rPr lang="en-US" sz="1100"/>
                        <a:t>Postpartum Depression Screening and Follow-up (PDS-E)</a:t>
                      </a:r>
                    </a:p>
                  </a:txBody>
                  <a:tcPr/>
                </a:tc>
                <a:extLst>
                  <a:ext uri="{0D108BD9-81ED-4DB2-BD59-A6C34878D82A}">
                    <a16:rowId xmlns:a16="http://schemas.microsoft.com/office/drawing/2014/main" val="3477731561"/>
                  </a:ext>
                </a:extLst>
              </a:tr>
              <a:tr h="402931">
                <a:tc>
                  <a:txBody>
                    <a:bodyPr/>
                    <a:lstStyle/>
                    <a:p>
                      <a:r>
                        <a:rPr lang="en-US" sz="1100"/>
                        <a:t>Cardiovascular Monitoring for People With Cardiovascular Disease and Schizophrenia (SMC)</a:t>
                      </a:r>
                    </a:p>
                  </a:txBody>
                  <a:tcPr/>
                </a:tc>
                <a:tc>
                  <a:txBody>
                    <a:bodyPr/>
                    <a:lstStyle/>
                    <a:p>
                      <a:r>
                        <a:rPr lang="en-US" sz="1100"/>
                        <a:t>Pharmacotherapy for Opioid Use Disorder (POD)</a:t>
                      </a:r>
                    </a:p>
                  </a:txBody>
                  <a:tcPr/>
                </a:tc>
                <a:tc>
                  <a:txBody>
                    <a:bodyPr/>
                    <a:lstStyle/>
                    <a:p>
                      <a:r>
                        <a:rPr lang="en-US" sz="1100"/>
                        <a:t>Prenatal Depression Screening and Follow-up (PND-E)</a:t>
                      </a:r>
                    </a:p>
                  </a:txBody>
                  <a:tcPr/>
                </a:tc>
                <a:extLst>
                  <a:ext uri="{0D108BD9-81ED-4DB2-BD59-A6C34878D82A}">
                    <a16:rowId xmlns:a16="http://schemas.microsoft.com/office/drawing/2014/main" val="2603203684"/>
                  </a:ext>
                </a:extLst>
              </a:tr>
              <a:tr h="286529">
                <a:tc>
                  <a:txBody>
                    <a:bodyPr/>
                    <a:lstStyle/>
                    <a:p>
                      <a:r>
                        <a:rPr lang="en-US" sz="1100"/>
                        <a:t>Diabetes Monitoring for People with Diabetes and Schizophrenia (SMD)</a:t>
                      </a:r>
                    </a:p>
                  </a:txBody>
                  <a:tcPr/>
                </a:tc>
                <a:tc>
                  <a:txBody>
                    <a:bodyPr/>
                    <a:lstStyle/>
                    <a:p>
                      <a:r>
                        <a:rPr lang="en-US" sz="1100"/>
                        <a:t>Deprescribing of Benzodiazepines in Older Adults (DBO) </a:t>
                      </a:r>
                    </a:p>
                  </a:txBody>
                  <a:tcPr/>
                </a:tc>
                <a:tc>
                  <a:txBody>
                    <a:bodyPr/>
                    <a:lstStyle/>
                    <a:p>
                      <a:r>
                        <a:rPr lang="en-US" sz="1100"/>
                        <a:t>Tobacco Use Screening and Cessation Intervention (TSC-E)</a:t>
                      </a:r>
                    </a:p>
                  </a:txBody>
                  <a:tcPr/>
                </a:tc>
                <a:extLst>
                  <a:ext uri="{0D108BD9-81ED-4DB2-BD59-A6C34878D82A}">
                    <a16:rowId xmlns:a16="http://schemas.microsoft.com/office/drawing/2014/main" val="4097130586"/>
                  </a:ext>
                </a:extLst>
              </a:tr>
              <a:tr h="402931">
                <a:tc>
                  <a:txBody>
                    <a:bodyPr/>
                    <a:lstStyle/>
                    <a:p>
                      <a:r>
                        <a:rPr lang="en-US" sz="1100"/>
                        <a:t>Diabetes Screening for People with Schizophrenia or Bipolar Disorder Who Are Using Antipsychotic Medications (SSD)</a:t>
                      </a:r>
                    </a:p>
                  </a:txBody>
                  <a:tcPr/>
                </a:tc>
                <a:tc>
                  <a:txBody>
                    <a:bodyPr/>
                    <a:lstStyle/>
                    <a:p>
                      <a:r>
                        <a:rPr lang="en-US" sz="1100"/>
                        <a:t>Use of Opioids at High Dosage (HDO)</a:t>
                      </a:r>
                    </a:p>
                  </a:txBody>
                  <a:tcPr/>
                </a:tc>
                <a:tc>
                  <a:txBody>
                    <a:bodyPr/>
                    <a:lstStyle/>
                    <a:p>
                      <a:r>
                        <a:rPr lang="en-US" sz="1100"/>
                        <a:t>Unhealthy Alcohol Use Screening and Follow-Up (ASF-E)</a:t>
                      </a:r>
                    </a:p>
                  </a:txBody>
                  <a:tcPr/>
                </a:tc>
                <a:extLst>
                  <a:ext uri="{0D108BD9-81ED-4DB2-BD59-A6C34878D82A}">
                    <a16:rowId xmlns:a16="http://schemas.microsoft.com/office/drawing/2014/main" val="881325384"/>
                  </a:ext>
                </a:extLst>
              </a:tr>
              <a:tr h="286529">
                <a:tc>
                  <a:txBody>
                    <a:bodyPr/>
                    <a:lstStyle/>
                    <a:p>
                      <a:r>
                        <a:rPr lang="en-US" sz="1100"/>
                        <a:t>Diagnosed Mental Health Disorders (DMH)</a:t>
                      </a:r>
                    </a:p>
                  </a:txBody>
                  <a:tcPr/>
                </a:tc>
                <a:tc>
                  <a:txBody>
                    <a:bodyPr/>
                    <a:lstStyle/>
                    <a:p>
                      <a:r>
                        <a:rPr lang="en-US" sz="1100"/>
                        <a:t>Use of Opioids from Multiple Providers (UOP)</a:t>
                      </a:r>
                    </a:p>
                  </a:txBody>
                  <a:tcPr/>
                </a:tc>
                <a:tc>
                  <a:txBody>
                    <a:bodyPr/>
                    <a:lstStyle/>
                    <a:p>
                      <a:r>
                        <a:rPr lang="en-US" sz="1100"/>
                        <a:t>Utilization of PHQ-9 to Monitor Depression Symptoms for Adolescents and Adults (DMS-E)</a:t>
                      </a:r>
                    </a:p>
                  </a:txBody>
                  <a:tcPr/>
                </a:tc>
                <a:extLst>
                  <a:ext uri="{0D108BD9-81ED-4DB2-BD59-A6C34878D82A}">
                    <a16:rowId xmlns:a16="http://schemas.microsoft.com/office/drawing/2014/main" val="2673634729"/>
                  </a:ext>
                </a:extLst>
              </a:tr>
              <a:tr h="286529">
                <a:tc>
                  <a:txBody>
                    <a:bodyPr/>
                    <a:lstStyle/>
                    <a:p>
                      <a:r>
                        <a:rPr lang="en-US" sz="1100"/>
                        <a:t>Diagnosed Substance Use Disorders (DSU)</a:t>
                      </a:r>
                    </a:p>
                  </a:txBody>
                  <a:tcPr/>
                </a:tc>
                <a:tc>
                  <a:txBody>
                    <a:bodyPr/>
                    <a:lstStyle/>
                    <a:p>
                      <a:r>
                        <a:rPr lang="en-US" sz="1100"/>
                        <a:t>Depression Remission or Response for Adolescents and Adults (DRR-E)</a:t>
                      </a:r>
                    </a:p>
                  </a:txBody>
                  <a:tcPr/>
                </a:tc>
                <a:tc>
                  <a:txBody>
                    <a:bodyPr/>
                    <a:lstStyle/>
                    <a:p>
                      <a:endParaRPr lang="en-US" sz="1100"/>
                    </a:p>
                  </a:txBody>
                  <a:tcPr/>
                </a:tc>
                <a:extLst>
                  <a:ext uri="{0D108BD9-81ED-4DB2-BD59-A6C34878D82A}">
                    <a16:rowId xmlns:a16="http://schemas.microsoft.com/office/drawing/2014/main" val="3746126467"/>
                  </a:ext>
                </a:extLst>
              </a:tr>
              <a:tr h="286529">
                <a:tc>
                  <a:txBody>
                    <a:bodyPr/>
                    <a:lstStyle/>
                    <a:p>
                      <a:r>
                        <a:rPr lang="en-US" sz="1100"/>
                        <a:t>Follow-Up After Emergency Department Visit for Substance Use (FUA)</a:t>
                      </a:r>
                    </a:p>
                  </a:txBody>
                  <a:tcPr/>
                </a:tc>
                <a:tc>
                  <a:txBody>
                    <a:bodyPr/>
                    <a:lstStyle/>
                    <a:p>
                      <a:r>
                        <a:rPr lang="en-US" sz="1100"/>
                        <a:t>Depression Screening and Follow-Up for Adolescents and Adults (DSF-E)</a:t>
                      </a:r>
                    </a:p>
                  </a:txBody>
                  <a:tcPr/>
                </a:tc>
                <a:tc>
                  <a:txBody>
                    <a:bodyPr/>
                    <a:lstStyle/>
                    <a:p>
                      <a:endParaRPr lang="en-US" sz="1100"/>
                    </a:p>
                  </a:txBody>
                  <a:tcPr/>
                </a:tc>
                <a:extLst>
                  <a:ext uri="{0D108BD9-81ED-4DB2-BD59-A6C34878D82A}">
                    <a16:rowId xmlns:a16="http://schemas.microsoft.com/office/drawing/2014/main" val="3332395910"/>
                  </a:ext>
                </a:extLst>
              </a:tr>
            </a:tbl>
          </a:graphicData>
        </a:graphic>
      </p:graphicFrame>
      <p:sp>
        <p:nvSpPr>
          <p:cNvPr id="3" name="Title 2">
            <a:extLst>
              <a:ext uri="{FF2B5EF4-FFF2-40B4-BE49-F238E27FC236}">
                <a16:creationId xmlns:a16="http://schemas.microsoft.com/office/drawing/2014/main" id="{01FEE154-E609-BBF7-C713-A591634143EB}"/>
              </a:ext>
            </a:extLst>
          </p:cNvPr>
          <p:cNvSpPr>
            <a:spLocks noGrp="1"/>
          </p:cNvSpPr>
          <p:nvPr>
            <p:ph type="title"/>
          </p:nvPr>
        </p:nvSpPr>
        <p:spPr>
          <a:xfrm>
            <a:off x="609600" y="155082"/>
            <a:ext cx="10972800" cy="1030225"/>
          </a:xfrm>
        </p:spPr>
        <p:txBody>
          <a:bodyPr>
            <a:normAutofit/>
          </a:bodyPr>
          <a:lstStyle/>
          <a:p>
            <a:r>
              <a:rPr lang="en-US" sz="2900" dirty="0"/>
              <a:t>3.c. NCQA Requirements For Behavioral Health</a:t>
            </a:r>
            <a:r>
              <a:rPr lang="en-US" sz="2900" baseline="30000" dirty="0"/>
              <a:t>30-31</a:t>
            </a:r>
            <a:endParaRPr lang="en-US" sz="2900" dirty="0"/>
          </a:p>
        </p:txBody>
      </p:sp>
      <p:sp>
        <p:nvSpPr>
          <p:cNvPr id="4" name="Slide Number Placeholder 3">
            <a:extLst>
              <a:ext uri="{FF2B5EF4-FFF2-40B4-BE49-F238E27FC236}">
                <a16:creationId xmlns:a16="http://schemas.microsoft.com/office/drawing/2014/main" id="{FC34BB3F-2CE2-15FE-504D-237DDDFFE420}"/>
              </a:ext>
            </a:extLst>
          </p:cNvPr>
          <p:cNvSpPr>
            <a:spLocks noGrp="1"/>
          </p:cNvSpPr>
          <p:nvPr>
            <p:ph type="sldNum" sz="quarter" idx="14"/>
          </p:nvPr>
        </p:nvSpPr>
        <p:spPr/>
        <p:txBody>
          <a:bodyPr/>
          <a:lstStyle/>
          <a:p>
            <a:fld id="{027E8CCC-CF4B-46E8-91C5-9CFA5180D914}" type="slidenum">
              <a:rPr lang="en-US" smtClean="0"/>
              <a:pPr/>
              <a:t>25</a:t>
            </a:fld>
            <a:endParaRPr lang="en-US"/>
          </a:p>
        </p:txBody>
      </p:sp>
      <p:sp>
        <p:nvSpPr>
          <p:cNvPr id="7" name="Rectangle 6">
            <a:extLst>
              <a:ext uri="{FF2B5EF4-FFF2-40B4-BE49-F238E27FC236}">
                <a16:creationId xmlns:a16="http://schemas.microsoft.com/office/drawing/2014/main" id="{1AAEA992-5037-5022-880C-CB228C204367}"/>
              </a:ext>
            </a:extLst>
          </p:cNvPr>
          <p:cNvSpPr/>
          <p:nvPr/>
        </p:nvSpPr>
        <p:spPr>
          <a:xfrm>
            <a:off x="9097726" y="983848"/>
            <a:ext cx="2920328" cy="52086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National Committee for Quality Assurance (NCQA) accreditation and rating frameworks incorporate Healthcare Effectiveness Data and Information Set (HEDIS®) measures into overall health plan evaluation, spanning multiple behavioral health conditions, care settings, and populations. </a:t>
            </a:r>
            <a:br>
              <a:rPr lang="en-US" sz="1300"/>
            </a:br>
            <a:br>
              <a:rPr lang="en-US" sz="1300"/>
            </a:br>
            <a:r>
              <a:rPr lang="en-US" sz="1300"/>
              <a:t>From 2023 to 2024, behavioral health ratings slightly increased with 5 out of the 1,019 rated plans achieving the highest rating. (Three commercial plans and two Medicare).</a:t>
            </a:r>
            <a:br>
              <a:rPr lang="en-US" sz="1300"/>
            </a:br>
            <a:br>
              <a:rPr lang="en-US" sz="1300"/>
            </a:br>
            <a:r>
              <a:rPr lang="en-US" sz="1300"/>
              <a:t>The volume and scope of these measures create significant operational and performance demands, requiring coordinated investment in data infrastructure, care management, provider engagement, and quality improvement initiatives to achieve and maintain high performance.</a:t>
            </a:r>
          </a:p>
        </p:txBody>
      </p:sp>
    </p:spTree>
    <p:extLst>
      <p:ext uri="{BB962C8B-B14F-4D97-AF65-F5344CB8AC3E}">
        <p14:creationId xmlns:p14="http://schemas.microsoft.com/office/powerpoint/2010/main" val="398421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04E4-FE0E-3274-BF73-3D61E39C02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9B94E8-F82D-EE84-5EFB-56568C6726BC}"/>
              </a:ext>
            </a:extLst>
          </p:cNvPr>
          <p:cNvSpPr>
            <a:spLocks noGrp="1"/>
          </p:cNvSpPr>
          <p:nvPr>
            <p:ph type="title"/>
          </p:nvPr>
        </p:nvSpPr>
        <p:spPr>
          <a:xfrm>
            <a:off x="609600" y="226743"/>
            <a:ext cx="10972800" cy="1030225"/>
          </a:xfrm>
        </p:spPr>
        <p:txBody>
          <a:bodyPr>
            <a:normAutofit/>
          </a:bodyPr>
          <a:lstStyle/>
          <a:p>
            <a:r>
              <a:rPr lang="en-US" sz="2900" dirty="0"/>
              <a:t>3.d. HEDIS Behavioral Health Electronic Reporting Requirements</a:t>
            </a:r>
            <a:r>
              <a:rPr lang="en-US" sz="2900" baseline="30000" dirty="0"/>
              <a:t>32</a:t>
            </a:r>
            <a:endParaRPr lang="en-US" sz="2900" dirty="0"/>
          </a:p>
        </p:txBody>
      </p:sp>
      <p:sp>
        <p:nvSpPr>
          <p:cNvPr id="4" name="Slide Number Placeholder 3">
            <a:extLst>
              <a:ext uri="{FF2B5EF4-FFF2-40B4-BE49-F238E27FC236}">
                <a16:creationId xmlns:a16="http://schemas.microsoft.com/office/drawing/2014/main" id="{4B2931C8-60B7-9214-B43F-6EFC2312AC38}"/>
              </a:ext>
            </a:extLst>
          </p:cNvPr>
          <p:cNvSpPr>
            <a:spLocks noGrp="1"/>
          </p:cNvSpPr>
          <p:nvPr>
            <p:ph type="sldNum" sz="quarter" idx="14"/>
          </p:nvPr>
        </p:nvSpPr>
        <p:spPr/>
        <p:txBody>
          <a:bodyPr/>
          <a:lstStyle/>
          <a:p>
            <a:fld id="{027E8CCC-CF4B-46E8-91C5-9CFA5180D914}" type="slidenum">
              <a:rPr lang="en-US" smtClean="0"/>
              <a:pPr/>
              <a:t>26</a:t>
            </a:fld>
            <a:endParaRPr lang="en-US"/>
          </a:p>
        </p:txBody>
      </p:sp>
      <p:sp>
        <p:nvSpPr>
          <p:cNvPr id="18" name="Rectangle 17">
            <a:extLst>
              <a:ext uri="{FF2B5EF4-FFF2-40B4-BE49-F238E27FC236}">
                <a16:creationId xmlns:a16="http://schemas.microsoft.com/office/drawing/2014/main" id="{7EDB8CEC-0BA2-8379-CF05-A581EFB4DBE1}"/>
              </a:ext>
            </a:extLst>
          </p:cNvPr>
          <p:cNvSpPr/>
          <p:nvPr/>
        </p:nvSpPr>
        <p:spPr>
          <a:xfrm>
            <a:off x="8796531" y="1463040"/>
            <a:ext cx="2785869" cy="3224339"/>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dirty="0"/>
              <a:t>The HEDIS Electronic Clinical Data Systems (ECDS) Reporting Method is a newer way for health plans to report on quality measures that uses a broader range of data sources over the more cumbersome claim-based reporting of the past. As more behavioral health measures are moved to this kind of reporting, the hope is that quality can be measured more quickly and reliably so strategy can be adjusted almost real-time. </a:t>
            </a:r>
          </a:p>
        </p:txBody>
      </p:sp>
      <p:graphicFrame>
        <p:nvGraphicFramePr>
          <p:cNvPr id="7" name="Content Placeholder 6">
            <a:extLst>
              <a:ext uri="{FF2B5EF4-FFF2-40B4-BE49-F238E27FC236}">
                <a16:creationId xmlns:a16="http://schemas.microsoft.com/office/drawing/2014/main" id="{D5A0C02A-C66D-68EF-32ED-D3998DBED3EC}"/>
              </a:ext>
            </a:extLst>
          </p:cNvPr>
          <p:cNvGraphicFramePr>
            <a:graphicFrameLocks noGrp="1"/>
          </p:cNvGraphicFramePr>
          <p:nvPr>
            <p:ph idx="1"/>
            <p:extLst>
              <p:ext uri="{D42A27DB-BD31-4B8C-83A1-F6EECF244321}">
                <p14:modId xmlns:p14="http://schemas.microsoft.com/office/powerpoint/2010/main" val="2551195335"/>
              </p:ext>
            </p:extLst>
          </p:nvPr>
        </p:nvGraphicFramePr>
        <p:xfrm>
          <a:off x="609600" y="1463040"/>
          <a:ext cx="7903462" cy="4569418"/>
        </p:xfrm>
        <a:graphic>
          <a:graphicData uri="http://schemas.openxmlformats.org/drawingml/2006/table">
            <a:tbl>
              <a:tblPr firstRow="1" bandRow="1">
                <a:tableStyleId>{5C22544A-7EE6-4342-B048-85BDC9FD1C3A}</a:tableStyleId>
              </a:tblPr>
              <a:tblGrid>
                <a:gridCol w="3152862">
                  <a:extLst>
                    <a:ext uri="{9D8B030D-6E8A-4147-A177-3AD203B41FA5}">
                      <a16:colId xmlns:a16="http://schemas.microsoft.com/office/drawing/2014/main" val="3843973015"/>
                    </a:ext>
                  </a:extLst>
                </a:gridCol>
                <a:gridCol w="950120">
                  <a:extLst>
                    <a:ext uri="{9D8B030D-6E8A-4147-A177-3AD203B41FA5}">
                      <a16:colId xmlns:a16="http://schemas.microsoft.com/office/drawing/2014/main" val="2255484684"/>
                    </a:ext>
                  </a:extLst>
                </a:gridCol>
                <a:gridCol w="950120">
                  <a:extLst>
                    <a:ext uri="{9D8B030D-6E8A-4147-A177-3AD203B41FA5}">
                      <a16:colId xmlns:a16="http://schemas.microsoft.com/office/drawing/2014/main" val="1737707113"/>
                    </a:ext>
                  </a:extLst>
                </a:gridCol>
                <a:gridCol w="950120">
                  <a:extLst>
                    <a:ext uri="{9D8B030D-6E8A-4147-A177-3AD203B41FA5}">
                      <a16:colId xmlns:a16="http://schemas.microsoft.com/office/drawing/2014/main" val="2031680843"/>
                    </a:ext>
                  </a:extLst>
                </a:gridCol>
                <a:gridCol w="950120">
                  <a:extLst>
                    <a:ext uri="{9D8B030D-6E8A-4147-A177-3AD203B41FA5}">
                      <a16:colId xmlns:a16="http://schemas.microsoft.com/office/drawing/2014/main" val="1774706607"/>
                    </a:ext>
                  </a:extLst>
                </a:gridCol>
                <a:gridCol w="950120">
                  <a:extLst>
                    <a:ext uri="{9D8B030D-6E8A-4147-A177-3AD203B41FA5}">
                      <a16:colId xmlns:a16="http://schemas.microsoft.com/office/drawing/2014/main" val="2995741272"/>
                    </a:ext>
                  </a:extLst>
                </a:gridCol>
              </a:tblGrid>
              <a:tr h="500005">
                <a:tc>
                  <a:txBody>
                    <a:bodyPr/>
                    <a:lstStyle/>
                    <a:p>
                      <a:r>
                        <a:rPr lang="en-US" sz="1400"/>
                        <a:t>Measures that use HEDIS ECDS Reporting Method</a:t>
                      </a:r>
                    </a:p>
                  </a:txBody>
                  <a:tcPr anchor="ctr"/>
                </a:tc>
                <a:tc>
                  <a:txBody>
                    <a:bodyPr/>
                    <a:lstStyle/>
                    <a:p>
                      <a:pPr algn="ctr"/>
                      <a:r>
                        <a:rPr lang="en-US" sz="1400"/>
                        <a:t>2022</a:t>
                      </a:r>
                    </a:p>
                  </a:txBody>
                  <a:tcPr anchor="ctr"/>
                </a:tc>
                <a:tc>
                  <a:txBody>
                    <a:bodyPr/>
                    <a:lstStyle/>
                    <a:p>
                      <a:pPr algn="ctr"/>
                      <a:r>
                        <a:rPr lang="en-US" sz="1400"/>
                        <a:t>2023</a:t>
                      </a:r>
                    </a:p>
                  </a:txBody>
                  <a:tcPr anchor="ctr"/>
                </a:tc>
                <a:tc>
                  <a:txBody>
                    <a:bodyPr/>
                    <a:lstStyle/>
                    <a:p>
                      <a:pPr algn="ctr"/>
                      <a:r>
                        <a:rPr lang="en-US" sz="1400"/>
                        <a:t>2024</a:t>
                      </a:r>
                    </a:p>
                  </a:txBody>
                  <a:tcPr anchor="ctr"/>
                </a:tc>
                <a:tc>
                  <a:txBody>
                    <a:bodyPr/>
                    <a:lstStyle/>
                    <a:p>
                      <a:pPr algn="ctr"/>
                      <a:r>
                        <a:rPr lang="en-US" sz="1400"/>
                        <a:t>2025</a:t>
                      </a:r>
                    </a:p>
                  </a:txBody>
                  <a:tcPr anchor="ctr"/>
                </a:tc>
                <a:tc>
                  <a:txBody>
                    <a:bodyPr/>
                    <a:lstStyle/>
                    <a:p>
                      <a:pPr algn="ctr"/>
                      <a:r>
                        <a:rPr lang="en-US" sz="1400"/>
                        <a:t>2026</a:t>
                      </a:r>
                    </a:p>
                  </a:txBody>
                  <a:tcPr anchor="ctr"/>
                </a:tc>
                <a:extLst>
                  <a:ext uri="{0D108BD9-81ED-4DB2-BD59-A6C34878D82A}">
                    <a16:rowId xmlns:a16="http://schemas.microsoft.com/office/drawing/2014/main" val="153614457"/>
                  </a:ext>
                </a:extLst>
              </a:tr>
              <a:tr h="581349">
                <a:tc>
                  <a:txBody>
                    <a:bodyPr/>
                    <a:lstStyle/>
                    <a:p>
                      <a:pPr algn="l" fontAlgn="b">
                        <a:buNone/>
                      </a:pPr>
                      <a:r>
                        <a:rPr lang="en-US" sz="1200" b="0" i="0" u="none" strike="noStrike">
                          <a:solidFill>
                            <a:schemeClr val="tx1"/>
                          </a:solidFill>
                          <a:effectLst/>
                          <a:latin typeface="+mn-lt"/>
                        </a:rPr>
                        <a:t>Depression Remission or Response for Adolescents and Adults</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1209165854"/>
                  </a:ext>
                </a:extLst>
              </a:tr>
              <a:tr h="617653">
                <a:tc>
                  <a:txBody>
                    <a:bodyPr/>
                    <a:lstStyle/>
                    <a:p>
                      <a:pPr algn="l" fontAlgn="b">
                        <a:buNone/>
                      </a:pPr>
                      <a:r>
                        <a:rPr lang="en-US" sz="1200" b="0" i="0" u="none" strike="noStrike">
                          <a:solidFill>
                            <a:schemeClr val="tx1"/>
                          </a:solidFill>
                          <a:effectLst/>
                          <a:latin typeface="+mn-lt"/>
                        </a:rPr>
                        <a:t>Depression Screening and Follow-Up for Adolescents and Adults</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3792191962"/>
                  </a:ext>
                </a:extLst>
              </a:tr>
              <a:tr h="531276">
                <a:tc>
                  <a:txBody>
                    <a:bodyPr/>
                    <a:lstStyle/>
                    <a:p>
                      <a:pPr algn="l" fontAlgn="b">
                        <a:buNone/>
                      </a:pPr>
                      <a:r>
                        <a:rPr lang="en-US" sz="1200" b="0" i="0" u="none" strike="noStrike">
                          <a:solidFill>
                            <a:schemeClr val="tx1"/>
                          </a:solidFill>
                          <a:effectLst/>
                          <a:latin typeface="+mn-lt"/>
                        </a:rPr>
                        <a:t>Follow-up Care for Children Prescribed ADHD Medication</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266369393"/>
                  </a:ext>
                </a:extLst>
              </a:tr>
              <a:tr h="441180">
                <a:tc>
                  <a:txBody>
                    <a:bodyPr/>
                    <a:lstStyle/>
                    <a:p>
                      <a:pPr algn="l" fontAlgn="b">
                        <a:buNone/>
                      </a:pPr>
                      <a:r>
                        <a:rPr lang="en-US" sz="1200" b="0" i="0" u="none" strike="noStrike">
                          <a:solidFill>
                            <a:schemeClr val="tx1"/>
                          </a:solidFill>
                          <a:effectLst/>
                          <a:latin typeface="+mn-lt"/>
                        </a:rPr>
                        <a:t>Metabolic Monitoring For Children and Adolescents on Antipsychotics</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4142581565"/>
                  </a:ext>
                </a:extLst>
              </a:tr>
              <a:tr h="441180">
                <a:tc>
                  <a:txBody>
                    <a:bodyPr/>
                    <a:lstStyle/>
                    <a:p>
                      <a:pPr algn="l" fontAlgn="b">
                        <a:buNone/>
                      </a:pPr>
                      <a:r>
                        <a:rPr lang="en-US" sz="1200" b="0" i="0" u="none" strike="noStrike">
                          <a:solidFill>
                            <a:schemeClr val="tx1"/>
                          </a:solidFill>
                          <a:effectLst/>
                          <a:latin typeface="+mn-lt"/>
                        </a:rPr>
                        <a:t>Postpartum Depression Screening and Follow-Up</a:t>
                      </a:r>
                    </a:p>
                  </a:txBody>
                  <a:tcPr marR="7620" marT="7620" marB="0"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3895519371"/>
                  </a:ext>
                </a:extLst>
              </a:tr>
              <a:tr h="441180">
                <a:tc>
                  <a:txBody>
                    <a:bodyPr/>
                    <a:lstStyle/>
                    <a:p>
                      <a:pPr algn="l" fontAlgn="b">
                        <a:buNone/>
                      </a:pPr>
                      <a:r>
                        <a:rPr lang="en-US" sz="1200" b="0" i="0" u="none" strike="noStrike">
                          <a:solidFill>
                            <a:schemeClr val="tx1"/>
                          </a:solidFill>
                          <a:effectLst/>
                          <a:latin typeface="+mn-lt"/>
                        </a:rPr>
                        <a:t>Prenatal Depression Screening and Follow-Up</a:t>
                      </a:r>
                    </a:p>
                  </a:txBody>
                  <a:tcPr marR="7620" marT="7620" marB="0"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1316554675"/>
                  </a:ext>
                </a:extLst>
              </a:tr>
              <a:tr h="441180">
                <a:tc>
                  <a:txBody>
                    <a:bodyPr/>
                    <a:lstStyle/>
                    <a:p>
                      <a:pPr algn="l" fontAlgn="b">
                        <a:buNone/>
                      </a:pPr>
                      <a:r>
                        <a:rPr lang="en-US" sz="1200" b="0" i="0" u="none" strike="noStrike">
                          <a:solidFill>
                            <a:schemeClr val="tx1"/>
                          </a:solidFill>
                          <a:effectLst/>
                          <a:latin typeface="+mn-lt"/>
                        </a:rPr>
                        <a:t>Unhealthy Alcohol Use Screening and Follow-Up</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3377731996"/>
                  </a:ext>
                </a:extLst>
              </a:tr>
              <a:tr h="531276">
                <a:tc>
                  <a:txBody>
                    <a:bodyPr/>
                    <a:lstStyle/>
                    <a:p>
                      <a:pPr algn="l" fontAlgn="b">
                        <a:buNone/>
                      </a:pPr>
                      <a:r>
                        <a:rPr lang="en-US" sz="1200" b="0" i="0" u="none" strike="noStrike">
                          <a:solidFill>
                            <a:schemeClr val="tx1"/>
                          </a:solidFill>
                          <a:effectLst/>
                          <a:latin typeface="+mn-lt"/>
                        </a:rPr>
                        <a:t>Utilization of the PHQ-9 to Monitor Depression Symptoms for Adolescents and Adults</a:t>
                      </a:r>
                    </a:p>
                  </a:txBody>
                  <a:tcPr marR="7620" marT="7620" marB="0" anchor="ctr"/>
                </a:tc>
                <a:tc>
                  <a:txBody>
                    <a:bodyPr/>
                    <a:lstStyle/>
                    <a:p>
                      <a:pPr algn="ctr"/>
                      <a:endParaRPr lang="en-US" sz="1200"/>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tc>
                  <a:txBody>
                    <a:bodyPr/>
                    <a:lstStyle/>
                    <a:p>
                      <a:pPr algn="ctr"/>
                      <a:r>
                        <a:rPr lang="en-US" sz="1200"/>
                        <a:t>X</a:t>
                      </a:r>
                    </a:p>
                  </a:txBody>
                  <a:tcPr anchor="ctr"/>
                </a:tc>
                <a:extLst>
                  <a:ext uri="{0D108BD9-81ED-4DB2-BD59-A6C34878D82A}">
                    <a16:rowId xmlns:a16="http://schemas.microsoft.com/office/drawing/2014/main" val="3722457216"/>
                  </a:ext>
                </a:extLst>
              </a:tr>
            </a:tbl>
          </a:graphicData>
        </a:graphic>
      </p:graphicFrame>
    </p:spTree>
    <p:extLst>
      <p:ext uri="{BB962C8B-B14F-4D97-AF65-F5344CB8AC3E}">
        <p14:creationId xmlns:p14="http://schemas.microsoft.com/office/powerpoint/2010/main" val="2155848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DFBD-8572-CA11-9AF0-20C291A7194B}"/>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F6FB2272-74E6-2AA6-6283-E946FDF473FF}"/>
              </a:ext>
            </a:extLst>
          </p:cNvPr>
          <p:cNvGraphicFramePr>
            <a:graphicFrameLocks noGrp="1"/>
          </p:cNvGraphicFramePr>
          <p:nvPr>
            <p:ph idx="1"/>
            <p:extLst>
              <p:ext uri="{D42A27DB-BD31-4B8C-83A1-F6EECF244321}">
                <p14:modId xmlns:p14="http://schemas.microsoft.com/office/powerpoint/2010/main" val="3095591419"/>
              </p:ext>
            </p:extLst>
          </p:nvPr>
        </p:nvGraphicFramePr>
        <p:xfrm>
          <a:off x="3057523" y="1440867"/>
          <a:ext cx="8597139" cy="4626680"/>
        </p:xfrm>
        <a:graphic>
          <a:graphicData uri="http://schemas.openxmlformats.org/drawingml/2006/table">
            <a:tbl>
              <a:tblPr firstRow="1" bandRow="1">
                <a:tableStyleId>{5C22544A-7EE6-4342-B048-85BDC9FD1C3A}</a:tableStyleId>
              </a:tblPr>
              <a:tblGrid>
                <a:gridCol w="8597139">
                  <a:extLst>
                    <a:ext uri="{9D8B030D-6E8A-4147-A177-3AD203B41FA5}">
                      <a16:colId xmlns:a16="http://schemas.microsoft.com/office/drawing/2014/main" val="433495933"/>
                    </a:ext>
                  </a:extLst>
                </a:gridCol>
              </a:tblGrid>
              <a:tr h="508970">
                <a:tc>
                  <a:txBody>
                    <a:bodyPr/>
                    <a:lstStyle/>
                    <a:p>
                      <a:r>
                        <a:rPr lang="en-US" sz="1600"/>
                        <a:t>Requirements That Influence Quality Performance</a:t>
                      </a:r>
                      <a:endParaRPr lang="en-US" sz="1800"/>
                    </a:p>
                  </a:txBody>
                  <a:tcPr/>
                </a:tc>
                <a:extLst>
                  <a:ext uri="{0D108BD9-81ED-4DB2-BD59-A6C34878D82A}">
                    <a16:rowId xmlns:a16="http://schemas.microsoft.com/office/drawing/2014/main" val="841990454"/>
                  </a:ext>
                </a:extLst>
              </a:tr>
              <a:tr h="508970">
                <a:tc>
                  <a:txBody>
                    <a:bodyPr/>
                    <a:lstStyle/>
                    <a:p>
                      <a:r>
                        <a:rPr lang="en-US" sz="1400"/>
                        <a:t>Behavioral Health Integration within primary care settings supported through reimbursement policies and collaborative care models</a:t>
                      </a:r>
                    </a:p>
                  </a:txBody>
                  <a:tcPr/>
                </a:tc>
                <a:extLst>
                  <a:ext uri="{0D108BD9-81ED-4DB2-BD59-A6C34878D82A}">
                    <a16:rowId xmlns:a16="http://schemas.microsoft.com/office/drawing/2014/main" val="1379934494"/>
                  </a:ext>
                </a:extLst>
              </a:tr>
              <a:tr h="508970">
                <a:tc>
                  <a:txBody>
                    <a:bodyPr/>
                    <a:lstStyle/>
                    <a:p>
                      <a:r>
                        <a:rPr lang="en-US" sz="1400"/>
                        <a:t>Telebehavioral Health Coverage and reimbursement policies expanding access to remote psychiatric and counseling services</a:t>
                      </a:r>
                    </a:p>
                  </a:txBody>
                  <a:tcPr/>
                </a:tc>
                <a:extLst>
                  <a:ext uri="{0D108BD9-81ED-4DB2-BD59-A6C34878D82A}">
                    <a16:rowId xmlns:a16="http://schemas.microsoft.com/office/drawing/2014/main" val="2183071370"/>
                  </a:ext>
                </a:extLst>
              </a:tr>
              <a:tr h="508970">
                <a:tc>
                  <a:txBody>
                    <a:bodyPr/>
                    <a:lstStyle/>
                    <a:p>
                      <a:r>
                        <a:rPr lang="en-US" sz="1400"/>
                        <a:t>Federal support for crisis response systems and community-based behavioral health infrastructure</a:t>
                      </a:r>
                    </a:p>
                  </a:txBody>
                  <a:tcPr/>
                </a:tc>
                <a:extLst>
                  <a:ext uri="{0D108BD9-81ED-4DB2-BD59-A6C34878D82A}">
                    <a16:rowId xmlns:a16="http://schemas.microsoft.com/office/drawing/2014/main" val="3477731561"/>
                  </a:ext>
                </a:extLst>
              </a:tr>
              <a:tr h="508970">
                <a:tc>
                  <a:txBody>
                    <a:bodyPr/>
                    <a:lstStyle/>
                    <a:p>
                      <a:r>
                        <a:rPr lang="en-US" sz="1400"/>
                        <a:t>Alignment of behavioral health services with value-based purchasing and quality performance programs</a:t>
                      </a:r>
                    </a:p>
                  </a:txBody>
                  <a:tcPr/>
                </a:tc>
                <a:extLst>
                  <a:ext uri="{0D108BD9-81ED-4DB2-BD59-A6C34878D82A}">
                    <a16:rowId xmlns:a16="http://schemas.microsoft.com/office/drawing/2014/main" val="2603203684"/>
                  </a:ext>
                </a:extLst>
              </a:tr>
              <a:tr h="508970">
                <a:tc>
                  <a:txBody>
                    <a:bodyPr/>
                    <a:lstStyle/>
                    <a:p>
                      <a:r>
                        <a:rPr lang="en-US" sz="1400"/>
                        <a:t>Expectations for coordination between behavioral health and physical health providers for high-need populations</a:t>
                      </a:r>
                    </a:p>
                  </a:txBody>
                  <a:tcPr/>
                </a:tc>
                <a:extLst>
                  <a:ext uri="{0D108BD9-81ED-4DB2-BD59-A6C34878D82A}">
                    <a16:rowId xmlns:a16="http://schemas.microsoft.com/office/drawing/2014/main" val="4097130586"/>
                  </a:ext>
                </a:extLst>
              </a:tr>
              <a:tr h="508970">
                <a:tc>
                  <a:txBody>
                    <a:bodyPr/>
                    <a:lstStyle/>
                    <a:p>
                      <a:r>
                        <a:rPr lang="en-US" sz="1400"/>
                        <a:t>Standardized reporting of behavioral health quality and utilization measures across CMS programs</a:t>
                      </a:r>
                    </a:p>
                  </a:txBody>
                  <a:tcPr/>
                </a:tc>
                <a:extLst>
                  <a:ext uri="{0D108BD9-81ED-4DB2-BD59-A6C34878D82A}">
                    <a16:rowId xmlns:a16="http://schemas.microsoft.com/office/drawing/2014/main" val="881325384"/>
                  </a:ext>
                </a:extLst>
              </a:tr>
              <a:tr h="508970">
                <a:tc>
                  <a:txBody>
                    <a:bodyPr/>
                    <a:lstStyle/>
                    <a:p>
                      <a:r>
                        <a:rPr lang="en-US" sz="1400"/>
                        <a:t>Network adequacy and access standards for behavioral health providers within Medicare and Medicaid programs</a:t>
                      </a:r>
                    </a:p>
                  </a:txBody>
                  <a:tcPr/>
                </a:tc>
                <a:extLst>
                  <a:ext uri="{0D108BD9-81ED-4DB2-BD59-A6C34878D82A}">
                    <a16:rowId xmlns:a16="http://schemas.microsoft.com/office/drawing/2014/main" val="2673634729"/>
                  </a:ext>
                </a:extLst>
              </a:tr>
              <a:tr h="508970">
                <a:tc>
                  <a:txBody>
                    <a:bodyPr/>
                    <a:lstStyle/>
                    <a:p>
                      <a:r>
                        <a:rPr lang="en-US" sz="1400"/>
                        <a:t>Data integration and electronic reporting requirements supporting quality measurement and care coordination</a:t>
                      </a:r>
                    </a:p>
                  </a:txBody>
                  <a:tcPr/>
                </a:tc>
                <a:extLst>
                  <a:ext uri="{0D108BD9-81ED-4DB2-BD59-A6C34878D82A}">
                    <a16:rowId xmlns:a16="http://schemas.microsoft.com/office/drawing/2014/main" val="3746126467"/>
                  </a:ext>
                </a:extLst>
              </a:tr>
            </a:tbl>
          </a:graphicData>
        </a:graphic>
      </p:graphicFrame>
      <p:sp>
        <p:nvSpPr>
          <p:cNvPr id="3" name="Title 2">
            <a:extLst>
              <a:ext uri="{FF2B5EF4-FFF2-40B4-BE49-F238E27FC236}">
                <a16:creationId xmlns:a16="http://schemas.microsoft.com/office/drawing/2014/main" id="{9C1B25F9-1975-32AE-2D70-B26F838A2D61}"/>
              </a:ext>
            </a:extLst>
          </p:cNvPr>
          <p:cNvSpPr>
            <a:spLocks noGrp="1"/>
          </p:cNvSpPr>
          <p:nvPr>
            <p:ph type="title"/>
          </p:nvPr>
        </p:nvSpPr>
        <p:spPr/>
        <p:txBody>
          <a:bodyPr>
            <a:normAutofit/>
          </a:bodyPr>
          <a:lstStyle/>
          <a:p>
            <a:r>
              <a:rPr lang="en-US" sz="2900" dirty="0"/>
              <a:t>3.e. CMS Regulatory Requirements For Behavioral Health</a:t>
            </a:r>
            <a:r>
              <a:rPr lang="en-US" sz="2900" baseline="30000" dirty="0"/>
              <a:t>33</a:t>
            </a:r>
            <a:endParaRPr lang="en-US" sz="2900" dirty="0"/>
          </a:p>
        </p:txBody>
      </p:sp>
      <p:sp>
        <p:nvSpPr>
          <p:cNvPr id="4" name="Slide Number Placeholder 3">
            <a:extLst>
              <a:ext uri="{FF2B5EF4-FFF2-40B4-BE49-F238E27FC236}">
                <a16:creationId xmlns:a16="http://schemas.microsoft.com/office/drawing/2014/main" id="{07A8885B-D794-F3DC-C3EE-AE3D2E29AA35}"/>
              </a:ext>
            </a:extLst>
          </p:cNvPr>
          <p:cNvSpPr>
            <a:spLocks noGrp="1"/>
          </p:cNvSpPr>
          <p:nvPr>
            <p:ph type="sldNum" sz="quarter" idx="14"/>
          </p:nvPr>
        </p:nvSpPr>
        <p:spPr/>
        <p:txBody>
          <a:bodyPr/>
          <a:lstStyle/>
          <a:p>
            <a:fld id="{027E8CCC-CF4B-46E8-91C5-9CFA5180D914}" type="slidenum">
              <a:rPr lang="en-US" smtClean="0"/>
              <a:pPr/>
              <a:t>27</a:t>
            </a:fld>
            <a:endParaRPr lang="en-US"/>
          </a:p>
        </p:txBody>
      </p:sp>
      <p:sp>
        <p:nvSpPr>
          <p:cNvPr id="7" name="Rectangle 6">
            <a:extLst>
              <a:ext uri="{FF2B5EF4-FFF2-40B4-BE49-F238E27FC236}">
                <a16:creationId xmlns:a16="http://schemas.microsoft.com/office/drawing/2014/main" id="{160694CB-F77D-063A-E999-FA074686E463}"/>
              </a:ext>
            </a:extLst>
          </p:cNvPr>
          <p:cNvSpPr/>
          <p:nvPr/>
        </p:nvSpPr>
        <p:spPr>
          <a:xfrm>
            <a:off x="537337" y="1440867"/>
            <a:ext cx="2288159" cy="458073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Federal oversight of behavioral health access and infrastructure has intensified in recent years.</a:t>
            </a:r>
          </a:p>
          <a:p>
            <a:endParaRPr lang="en-US" sz="1300"/>
          </a:p>
          <a:p>
            <a:r>
              <a:rPr lang="en-US" sz="1300"/>
              <a:t>CMS policies establish expectations related to appointment wait time standards, network adequacy transparency, and digital prior authorization processes.</a:t>
            </a:r>
          </a:p>
          <a:p>
            <a:endParaRPr lang="en-US" sz="1300"/>
          </a:p>
          <a:p>
            <a:r>
              <a:rPr lang="en-US" sz="1300"/>
              <a:t>Health plans and provider networks must strengthen operational and data infrastructure to meet evolving compliance requirements.</a:t>
            </a:r>
          </a:p>
        </p:txBody>
      </p:sp>
    </p:spTree>
    <p:extLst>
      <p:ext uri="{BB962C8B-B14F-4D97-AF65-F5344CB8AC3E}">
        <p14:creationId xmlns:p14="http://schemas.microsoft.com/office/powerpoint/2010/main" val="182208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08E0-EEBA-9F0D-BFE3-227E2D2D13D5}"/>
            </a:ext>
          </a:extLst>
        </p:cNvPr>
        <p:cNvGrpSpPr/>
        <p:nvPr/>
      </p:nvGrpSpPr>
      <p:grpSpPr>
        <a:xfrm>
          <a:off x="0" y="0"/>
          <a:ext cx="0" cy="0"/>
          <a:chOff x="0" y="0"/>
          <a:chExt cx="0" cy="0"/>
        </a:xfrm>
      </p:grpSpPr>
      <p:graphicFrame>
        <p:nvGraphicFramePr>
          <p:cNvPr id="20" name="Content Placeholder 5">
            <a:extLst>
              <a:ext uri="{FF2B5EF4-FFF2-40B4-BE49-F238E27FC236}">
                <a16:creationId xmlns:a16="http://schemas.microsoft.com/office/drawing/2014/main" id="{664EC75C-85E5-61D2-81A2-40F22102A376}"/>
              </a:ext>
            </a:extLst>
          </p:cNvPr>
          <p:cNvGraphicFramePr>
            <a:graphicFrameLocks noGrp="1"/>
          </p:cNvGraphicFramePr>
          <p:nvPr>
            <p:ph idx="1"/>
            <p:extLst>
              <p:ext uri="{D42A27DB-BD31-4B8C-83A1-F6EECF244321}">
                <p14:modId xmlns:p14="http://schemas.microsoft.com/office/powerpoint/2010/main" val="1297949921"/>
              </p:ext>
            </p:extLst>
          </p:nvPr>
        </p:nvGraphicFramePr>
        <p:xfrm>
          <a:off x="609600" y="1256968"/>
          <a:ext cx="10972800" cy="3776200"/>
        </p:xfrm>
        <a:graphic>
          <a:graphicData uri="http://schemas.openxmlformats.org/drawingml/2006/table">
            <a:tbl>
              <a:tblPr firstRow="1" bandRow="1">
                <a:tableStyleId>{5C22544A-7EE6-4342-B048-85BDC9FD1C3A}</a:tableStyleId>
              </a:tblPr>
              <a:tblGrid>
                <a:gridCol w="1734312">
                  <a:extLst>
                    <a:ext uri="{9D8B030D-6E8A-4147-A177-3AD203B41FA5}">
                      <a16:colId xmlns:a16="http://schemas.microsoft.com/office/drawing/2014/main" val="431855613"/>
                    </a:ext>
                  </a:extLst>
                </a:gridCol>
                <a:gridCol w="4391909">
                  <a:extLst>
                    <a:ext uri="{9D8B030D-6E8A-4147-A177-3AD203B41FA5}">
                      <a16:colId xmlns:a16="http://schemas.microsoft.com/office/drawing/2014/main" val="149243850"/>
                    </a:ext>
                  </a:extLst>
                </a:gridCol>
                <a:gridCol w="4846579">
                  <a:extLst>
                    <a:ext uri="{9D8B030D-6E8A-4147-A177-3AD203B41FA5}">
                      <a16:colId xmlns:a16="http://schemas.microsoft.com/office/drawing/2014/main" val="3996612995"/>
                    </a:ext>
                  </a:extLst>
                </a:gridCol>
              </a:tblGrid>
              <a:tr h="510872">
                <a:tc>
                  <a:txBody>
                    <a:bodyPr/>
                    <a:lstStyle/>
                    <a:p>
                      <a:r>
                        <a:rPr lang="en-US" sz="1400"/>
                        <a:t>Benefit Area</a:t>
                      </a:r>
                    </a:p>
                  </a:txBody>
                  <a:tcPr/>
                </a:tc>
                <a:tc>
                  <a:txBody>
                    <a:bodyPr/>
                    <a:lstStyle/>
                    <a:p>
                      <a:r>
                        <a:rPr lang="en-US" sz="1400"/>
                        <a:t>What Is Covered</a:t>
                      </a:r>
                    </a:p>
                  </a:txBody>
                  <a:tcPr/>
                </a:tc>
                <a:tc>
                  <a:txBody>
                    <a:bodyPr/>
                    <a:lstStyle/>
                    <a:p>
                      <a:r>
                        <a:rPr lang="en-US" sz="1400"/>
                        <a:t>Key Implications For Access &amp; Payment</a:t>
                      </a:r>
                    </a:p>
                  </a:txBody>
                  <a:tcPr/>
                </a:tc>
                <a:extLst>
                  <a:ext uri="{0D108BD9-81ED-4DB2-BD59-A6C34878D82A}">
                    <a16:rowId xmlns:a16="http://schemas.microsoft.com/office/drawing/2014/main" val="215878268"/>
                  </a:ext>
                </a:extLst>
              </a:tr>
              <a:tr h="957072">
                <a:tc>
                  <a:txBody>
                    <a:bodyPr/>
                    <a:lstStyle/>
                    <a:p>
                      <a:r>
                        <a:rPr lang="en-US" sz="1400"/>
                        <a:t>Outpatient &amp; Integration Services</a:t>
                      </a:r>
                    </a:p>
                  </a:txBody>
                  <a:tcPr/>
                </a:tc>
                <a:tc>
                  <a:txBody>
                    <a:bodyPr/>
                    <a:lstStyle/>
                    <a:p>
                      <a:r>
                        <a:rPr lang="en-US" sz="1400"/>
                        <a:t>Psychotherapy, screening, substance use treatment, partial hospitalization, and Behavioral Health Integration (BHI) services, including Collaborative Care Model (CoCM)</a:t>
                      </a:r>
                    </a:p>
                  </a:txBody>
                  <a:tcPr/>
                </a:tc>
                <a:tc>
                  <a:txBody>
                    <a:bodyPr/>
                    <a:lstStyle/>
                    <a:p>
                      <a:r>
                        <a:rPr lang="en-US" sz="1400"/>
                        <a:t>CMS reimbursement for BHI and CoCM services supports integration into primary care, with payment tied to care management activities and documentation requirements.</a:t>
                      </a:r>
                    </a:p>
                  </a:txBody>
                  <a:tcPr/>
                </a:tc>
                <a:extLst>
                  <a:ext uri="{0D108BD9-81ED-4DB2-BD59-A6C34878D82A}">
                    <a16:rowId xmlns:a16="http://schemas.microsoft.com/office/drawing/2014/main" val="562434466"/>
                  </a:ext>
                </a:extLst>
              </a:tr>
              <a:tr h="580274">
                <a:tc>
                  <a:txBody>
                    <a:bodyPr/>
                    <a:lstStyle/>
                    <a:p>
                      <a:r>
                        <a:rPr lang="en-US" sz="1400"/>
                        <a:t>Inpatient Services</a:t>
                      </a:r>
                    </a:p>
                  </a:txBody>
                  <a:tcPr/>
                </a:tc>
                <a:tc>
                  <a:txBody>
                    <a:bodyPr/>
                    <a:lstStyle/>
                    <a:p>
                      <a:r>
                        <a:rPr lang="en-US" sz="1400"/>
                        <a:t>Psychiatric hospitalization, including room, nursing, medications, and hospital-based treatment services</a:t>
                      </a:r>
                    </a:p>
                  </a:txBody>
                  <a:tcPr/>
                </a:tc>
                <a:tc>
                  <a:txBody>
                    <a:bodyPr/>
                    <a:lstStyle/>
                    <a:p>
                      <a:r>
                        <a:rPr lang="en-US" sz="1400"/>
                        <a:t>Coverage supports treatment of acute behavioral health needs within Medicare.</a:t>
                      </a:r>
                    </a:p>
                  </a:txBody>
                  <a:tcPr/>
                </a:tc>
                <a:extLst>
                  <a:ext uri="{0D108BD9-81ED-4DB2-BD59-A6C34878D82A}">
                    <a16:rowId xmlns:a16="http://schemas.microsoft.com/office/drawing/2014/main" val="1550565090"/>
                  </a:ext>
                </a:extLst>
              </a:tr>
              <a:tr h="777240">
                <a:tc>
                  <a:txBody>
                    <a:bodyPr/>
                    <a:lstStyle/>
                    <a:p>
                      <a:r>
                        <a:rPr lang="en-US" sz="1400"/>
                        <a:t>Prescription Drug Coverage (Part D)</a:t>
                      </a:r>
                    </a:p>
                  </a:txBody>
                  <a:tcPr/>
                </a:tc>
                <a:tc>
                  <a:txBody>
                    <a:bodyPr/>
                    <a:lstStyle/>
                    <a:p>
                      <a:r>
                        <a:rPr lang="en-US" sz="1400"/>
                        <a:t>Coverage for antidepressants, antipsychotics, anticonvulsants, and medications for opioid use disorder, with limited formulary exclusions</a:t>
                      </a:r>
                    </a:p>
                  </a:txBody>
                  <a:tcPr/>
                </a:tc>
                <a:tc>
                  <a:txBody>
                    <a:bodyPr/>
                    <a:lstStyle/>
                    <a:p>
                      <a:r>
                        <a:rPr lang="en-US" sz="1400"/>
                        <a:t>Medicare Part D plans are required to cover these medication classes, influencing access to pharmacologic treatment.</a:t>
                      </a:r>
                    </a:p>
                  </a:txBody>
                  <a:tcPr/>
                </a:tc>
                <a:extLst>
                  <a:ext uri="{0D108BD9-81ED-4DB2-BD59-A6C34878D82A}">
                    <a16:rowId xmlns:a16="http://schemas.microsoft.com/office/drawing/2014/main" val="4011479192"/>
                  </a:ext>
                </a:extLst>
              </a:tr>
              <a:tr h="950742">
                <a:tc>
                  <a:txBody>
                    <a:bodyPr/>
                    <a:lstStyle/>
                    <a:p>
                      <a:r>
                        <a:rPr lang="en-US" sz="1400"/>
                        <a:t>Cost-Sharing &amp; Medicare Advantage Variation</a:t>
                      </a:r>
                    </a:p>
                  </a:txBody>
                  <a:tcPr/>
                </a:tc>
                <a:tc>
                  <a:txBody>
                    <a:bodyPr/>
                    <a:lstStyle/>
                    <a:p>
                      <a:r>
                        <a:rPr lang="en-US" sz="1400"/>
                        <a:t>Cost-sharing varies across Medicare Advantage plans and traditional Medicare, including copays and coinsurance.</a:t>
                      </a:r>
                    </a:p>
                  </a:txBody>
                  <a:tcPr/>
                </a:tc>
                <a:tc>
                  <a:txBody>
                    <a:bodyPr/>
                    <a:lstStyle/>
                    <a:p>
                      <a:r>
                        <a:rPr lang="en-US" sz="1400"/>
                        <a:t>Variation in cost-sharing and plan design affects access to behavioral health services and utilization across Medicare populations.</a:t>
                      </a:r>
                    </a:p>
                  </a:txBody>
                  <a:tcPr/>
                </a:tc>
                <a:extLst>
                  <a:ext uri="{0D108BD9-81ED-4DB2-BD59-A6C34878D82A}">
                    <a16:rowId xmlns:a16="http://schemas.microsoft.com/office/drawing/2014/main" val="3733353760"/>
                  </a:ext>
                </a:extLst>
              </a:tr>
            </a:tbl>
          </a:graphicData>
        </a:graphic>
      </p:graphicFrame>
      <p:sp>
        <p:nvSpPr>
          <p:cNvPr id="3" name="Title 2">
            <a:extLst>
              <a:ext uri="{FF2B5EF4-FFF2-40B4-BE49-F238E27FC236}">
                <a16:creationId xmlns:a16="http://schemas.microsoft.com/office/drawing/2014/main" id="{A6883735-80E4-B460-80F3-F98064D8B36A}"/>
              </a:ext>
            </a:extLst>
          </p:cNvPr>
          <p:cNvSpPr>
            <a:spLocks noGrp="1"/>
          </p:cNvSpPr>
          <p:nvPr>
            <p:ph type="title"/>
          </p:nvPr>
        </p:nvSpPr>
        <p:spPr>
          <a:xfrm>
            <a:off x="609600" y="226743"/>
            <a:ext cx="10972800" cy="1030225"/>
          </a:xfrm>
        </p:spPr>
        <p:txBody>
          <a:bodyPr>
            <a:normAutofit fontScale="90000"/>
          </a:bodyPr>
          <a:lstStyle/>
          <a:p>
            <a:r>
              <a:rPr lang="en-US" dirty="0"/>
              <a:t>3.f. Medicare Behavioral Health Coverage: Covered Benefits</a:t>
            </a:r>
            <a:r>
              <a:rPr lang="en-US" baseline="30000" dirty="0"/>
              <a:t>34</a:t>
            </a:r>
            <a:endParaRPr lang="en-US" dirty="0"/>
          </a:p>
        </p:txBody>
      </p:sp>
      <p:sp>
        <p:nvSpPr>
          <p:cNvPr id="4" name="Slide Number Placeholder 3">
            <a:extLst>
              <a:ext uri="{FF2B5EF4-FFF2-40B4-BE49-F238E27FC236}">
                <a16:creationId xmlns:a16="http://schemas.microsoft.com/office/drawing/2014/main" id="{70D4739F-A4E7-2A1C-ECB5-4865F07AD5F1}"/>
              </a:ext>
            </a:extLst>
          </p:cNvPr>
          <p:cNvSpPr>
            <a:spLocks noGrp="1"/>
          </p:cNvSpPr>
          <p:nvPr>
            <p:ph type="sldNum" sz="quarter" idx="14"/>
          </p:nvPr>
        </p:nvSpPr>
        <p:spPr/>
        <p:txBody>
          <a:bodyPr/>
          <a:lstStyle/>
          <a:p>
            <a:fld id="{027E8CCC-CF4B-46E8-91C5-9CFA5180D914}" type="slidenum">
              <a:rPr lang="en-US" smtClean="0"/>
              <a:pPr/>
              <a:t>28</a:t>
            </a:fld>
            <a:endParaRPr lang="en-US"/>
          </a:p>
        </p:txBody>
      </p:sp>
      <p:sp>
        <p:nvSpPr>
          <p:cNvPr id="18" name="Rectangle 17">
            <a:extLst>
              <a:ext uri="{FF2B5EF4-FFF2-40B4-BE49-F238E27FC236}">
                <a16:creationId xmlns:a16="http://schemas.microsoft.com/office/drawing/2014/main" id="{52D8AF22-30BD-B420-AFAF-18C8204187C6}"/>
              </a:ext>
            </a:extLst>
          </p:cNvPr>
          <p:cNvSpPr/>
          <p:nvPr/>
        </p:nvSpPr>
        <p:spPr>
          <a:xfrm>
            <a:off x="609600" y="5268401"/>
            <a:ext cx="10972800" cy="876961"/>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Medicare covers a range of behavioral health services, including outpatient psychotherapy, inpatient psychiatric care, and behavioral health integration services. Behavioral Health Integration (BHI) codes support collaborative care models within primary care settings. Variations in cost-sharing and provider participation across Medicare Advantage plans continue to influence access and utilization. To fully leverage these benefits, providers must align care delivery models with documentation, billing, and integration capabilities to support participation in these services.</a:t>
            </a:r>
          </a:p>
        </p:txBody>
      </p:sp>
    </p:spTree>
    <p:extLst>
      <p:ext uri="{BB962C8B-B14F-4D97-AF65-F5344CB8AC3E}">
        <p14:creationId xmlns:p14="http://schemas.microsoft.com/office/powerpoint/2010/main" val="626818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556E5-1D57-F0F0-BAFF-42F3CC05E84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799FF7B-69A2-E083-6711-148443B975F5}"/>
              </a:ext>
            </a:extLst>
          </p:cNvPr>
          <p:cNvSpPr>
            <a:spLocks noGrp="1"/>
          </p:cNvSpPr>
          <p:nvPr>
            <p:ph type="title"/>
          </p:nvPr>
        </p:nvSpPr>
        <p:spPr/>
        <p:txBody>
          <a:bodyPr>
            <a:noAutofit/>
          </a:bodyPr>
          <a:lstStyle/>
          <a:p>
            <a:r>
              <a:rPr lang="en-US" sz="2900" dirty="0"/>
              <a:t>3.g. State Medicaid Plans With Value-Based Purchasing Mandates That Include Behavioral Health</a:t>
            </a:r>
            <a:r>
              <a:rPr lang="en-US" sz="2900" baseline="30000" dirty="0"/>
              <a:t>35</a:t>
            </a:r>
            <a:endParaRPr lang="en-US" sz="2900" dirty="0"/>
          </a:p>
        </p:txBody>
      </p:sp>
      <p:sp>
        <p:nvSpPr>
          <p:cNvPr id="4" name="Slide Number Placeholder 3">
            <a:extLst>
              <a:ext uri="{FF2B5EF4-FFF2-40B4-BE49-F238E27FC236}">
                <a16:creationId xmlns:a16="http://schemas.microsoft.com/office/drawing/2014/main" id="{35B5C569-D2A9-6808-E77B-87399235007D}"/>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7" name="Rectangle 6">
            <a:extLst>
              <a:ext uri="{FF2B5EF4-FFF2-40B4-BE49-F238E27FC236}">
                <a16:creationId xmlns:a16="http://schemas.microsoft.com/office/drawing/2014/main" id="{51E544D0-0415-F1CF-1179-946C23212772}"/>
              </a:ext>
            </a:extLst>
          </p:cNvPr>
          <p:cNvSpPr/>
          <p:nvPr/>
        </p:nvSpPr>
        <p:spPr>
          <a:xfrm>
            <a:off x="505391" y="1649624"/>
            <a:ext cx="2925966" cy="3939042"/>
          </a:xfrm>
          <a:prstGeom prst="rect">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Roboto"/>
                <a:ea typeface="+mn-ea"/>
                <a:cs typeface="+mn-cs"/>
              </a:rPr>
              <a:t>States vary in how they implement value-based purchasing (VBP) requirements within Medicaid managed care. </a:t>
            </a:r>
            <a:br>
              <a:rPr kumimoji="0" lang="en-US" sz="1300" b="0" i="0" u="none" strike="noStrike" kern="1200" cap="none" spc="0" normalizeH="0" baseline="0" noProof="0" dirty="0">
                <a:ln>
                  <a:noFill/>
                </a:ln>
                <a:solidFill>
                  <a:srgbClr val="FFFFFF"/>
                </a:solidFill>
                <a:effectLst/>
                <a:uLnTx/>
                <a:uFillTx/>
                <a:latin typeface="Roboto"/>
                <a:ea typeface="+mn-ea"/>
                <a:cs typeface="+mn-cs"/>
              </a:rPr>
            </a:br>
            <a:br>
              <a:rPr kumimoji="0" lang="en-US" sz="1300" b="0" i="0" u="none" strike="noStrike" kern="1200" cap="none" spc="0" normalizeH="0" baseline="0" noProof="0" dirty="0">
                <a:ln>
                  <a:noFill/>
                </a:ln>
                <a:solidFill>
                  <a:srgbClr val="FFFFFF"/>
                </a:solidFill>
                <a:effectLst/>
                <a:uLnTx/>
                <a:uFillTx/>
                <a:latin typeface="Roboto"/>
                <a:ea typeface="+mn-ea"/>
                <a:cs typeface="+mn-cs"/>
              </a:rPr>
            </a:br>
            <a:r>
              <a:rPr kumimoji="0" lang="en-US" sz="1300" b="1" i="0" u="none" strike="noStrike" kern="1200" cap="none" spc="0" normalizeH="0" baseline="0" noProof="0" dirty="0">
                <a:ln>
                  <a:noFill/>
                </a:ln>
                <a:solidFill>
                  <a:srgbClr val="FFFFFF"/>
                </a:solidFill>
                <a:effectLst/>
                <a:uLnTx/>
                <a:uFillTx/>
                <a:latin typeface="Roboto"/>
                <a:ea typeface="+mn-ea"/>
                <a:cs typeface="+mn-cs"/>
              </a:rPr>
              <a:t>Explicit mandates</a:t>
            </a:r>
            <a:r>
              <a:rPr kumimoji="0" lang="en-US" sz="1300" b="0" i="0" u="none" strike="noStrike" kern="1200" cap="none" spc="0" normalizeH="0" baseline="0" noProof="0" dirty="0">
                <a:ln>
                  <a:noFill/>
                </a:ln>
                <a:solidFill>
                  <a:srgbClr val="FFFFFF"/>
                </a:solidFill>
                <a:effectLst/>
                <a:uLnTx/>
                <a:uFillTx/>
                <a:latin typeface="Roboto"/>
                <a:ea typeface="+mn-ea"/>
                <a:cs typeface="+mn-cs"/>
              </a:rPr>
              <a:t> require managed care organizations to implement value-based payment arrangements or meet defined performance thresholds. </a:t>
            </a:r>
            <a:br>
              <a:rPr kumimoji="0" lang="en-US" sz="1300" b="0" i="0" u="none" strike="noStrike" kern="1200" cap="none" spc="0" normalizeH="0" baseline="0" noProof="0" dirty="0">
                <a:ln>
                  <a:noFill/>
                </a:ln>
                <a:solidFill>
                  <a:srgbClr val="FFFFFF"/>
                </a:solidFill>
                <a:effectLst/>
                <a:uLnTx/>
                <a:uFillTx/>
                <a:latin typeface="Roboto"/>
                <a:ea typeface="+mn-ea"/>
                <a:cs typeface="+mn-cs"/>
              </a:rPr>
            </a:br>
            <a:br>
              <a:rPr kumimoji="0" lang="en-US" sz="1300" b="0" i="0" u="none" strike="noStrike" kern="1200" cap="none" spc="0" normalizeH="0" baseline="0" noProof="0" dirty="0">
                <a:ln>
                  <a:noFill/>
                </a:ln>
                <a:solidFill>
                  <a:srgbClr val="FFFFFF"/>
                </a:solidFill>
                <a:effectLst/>
                <a:uLnTx/>
                <a:uFillTx/>
                <a:latin typeface="Roboto"/>
                <a:ea typeface="+mn-ea"/>
                <a:cs typeface="+mn-cs"/>
              </a:rPr>
            </a:br>
            <a:r>
              <a:rPr kumimoji="0" lang="en-US" sz="1300" b="1" i="0" u="none" strike="noStrike" kern="1200" cap="none" spc="0" normalizeH="0" baseline="0" noProof="0" dirty="0">
                <a:ln>
                  <a:noFill/>
                </a:ln>
                <a:solidFill>
                  <a:srgbClr val="FFFFFF"/>
                </a:solidFill>
                <a:effectLst/>
                <a:uLnTx/>
                <a:uFillTx/>
                <a:latin typeface="Roboto"/>
                <a:ea typeface="+mn-ea"/>
                <a:cs typeface="+mn-cs"/>
              </a:rPr>
              <a:t>Included mandates</a:t>
            </a:r>
            <a:r>
              <a:rPr kumimoji="0" lang="en-US" sz="1300" b="0" i="0" u="none" strike="noStrike" kern="1200" cap="none" spc="0" normalizeH="0" baseline="0" noProof="0" dirty="0">
                <a:ln>
                  <a:noFill/>
                </a:ln>
                <a:solidFill>
                  <a:srgbClr val="FFFFFF"/>
                </a:solidFill>
                <a:effectLst/>
                <a:uLnTx/>
                <a:uFillTx/>
                <a:latin typeface="Roboto"/>
                <a:ea typeface="+mn-ea"/>
                <a:cs typeface="+mn-cs"/>
              </a:rPr>
              <a:t> incorporate value-based reimbursement expectations within contracts or guidance, while </a:t>
            </a:r>
            <a:r>
              <a:rPr kumimoji="0" lang="en-US" sz="1300" b="1" i="0" u="none" strike="noStrike" kern="1200" cap="none" spc="0" normalizeH="0" baseline="0" noProof="0" dirty="0">
                <a:ln>
                  <a:noFill/>
                </a:ln>
                <a:solidFill>
                  <a:srgbClr val="FFFFFF"/>
                </a:solidFill>
                <a:effectLst/>
                <a:uLnTx/>
                <a:uFillTx/>
                <a:latin typeface="Roboto"/>
                <a:ea typeface="+mn-ea"/>
                <a:cs typeface="+mn-cs"/>
              </a:rPr>
              <a:t>partial mandates</a:t>
            </a:r>
            <a:r>
              <a:rPr kumimoji="0" lang="en-US" sz="1300" b="0" i="0" u="none" strike="noStrike" kern="1200" cap="none" spc="0" normalizeH="0" baseline="0" noProof="0" dirty="0">
                <a:ln>
                  <a:noFill/>
                </a:ln>
                <a:solidFill>
                  <a:srgbClr val="FFFFFF"/>
                </a:solidFill>
                <a:effectLst/>
                <a:uLnTx/>
                <a:uFillTx/>
                <a:latin typeface="Roboto"/>
                <a:ea typeface="+mn-ea"/>
                <a:cs typeface="+mn-cs"/>
              </a:rPr>
              <a:t> apply requirements to specific populations, service lines, or pilot programs rather than statewide implementation.</a:t>
            </a:r>
          </a:p>
        </p:txBody>
      </p:sp>
      <p:pic>
        <p:nvPicPr>
          <p:cNvPr id="13" name="Picture 12">
            <a:extLst>
              <a:ext uri="{FF2B5EF4-FFF2-40B4-BE49-F238E27FC236}">
                <a16:creationId xmlns:a16="http://schemas.microsoft.com/office/drawing/2014/main" id="{1E100C32-7FCF-D7D2-1BC8-B166DC8E4F5C}"/>
              </a:ext>
            </a:extLst>
          </p:cNvPr>
          <p:cNvPicPr>
            <a:picLocks noChangeAspect="1"/>
          </p:cNvPicPr>
          <p:nvPr/>
        </p:nvPicPr>
        <p:blipFill>
          <a:blip r:embed="rId3"/>
          <a:stretch>
            <a:fillRect/>
          </a:stretch>
        </p:blipFill>
        <p:spPr>
          <a:xfrm>
            <a:off x="10759369" y="5740451"/>
            <a:ext cx="1272972" cy="342930"/>
          </a:xfrm>
          <a:prstGeom prst="rect">
            <a:avLst/>
          </a:prstGeom>
        </p:spPr>
      </p:pic>
      <p:graphicFrame>
        <p:nvGraphicFramePr>
          <p:cNvPr id="2" name="Content Placeholder 9">
            <a:extLst>
              <a:ext uri="{FF2B5EF4-FFF2-40B4-BE49-F238E27FC236}">
                <a16:creationId xmlns:a16="http://schemas.microsoft.com/office/drawing/2014/main" id="{9E313134-0C5A-A2E1-9FEC-090C3F630CB2}"/>
              </a:ext>
            </a:extLst>
          </p:cNvPr>
          <p:cNvGraphicFramePr>
            <a:graphicFrameLocks noGrp="1"/>
          </p:cNvGraphicFramePr>
          <p:nvPr>
            <p:ph idx="1"/>
            <p:extLst>
              <p:ext uri="{D42A27DB-BD31-4B8C-83A1-F6EECF244321}">
                <p14:modId xmlns:p14="http://schemas.microsoft.com/office/powerpoint/2010/main" val="1113876643"/>
              </p:ext>
            </p:extLst>
          </p:nvPr>
        </p:nvGraphicFramePr>
        <p:xfrm>
          <a:off x="3751868" y="1649624"/>
          <a:ext cx="8191892" cy="3939042"/>
        </p:xfrm>
        <a:graphic>
          <a:graphicData uri="http://schemas.openxmlformats.org/drawingml/2006/table">
            <a:tbl>
              <a:tblPr firstRow="1" bandRow="1">
                <a:tableStyleId>{5C22544A-7EE6-4342-B048-85BDC9FD1C3A}</a:tableStyleId>
              </a:tblPr>
              <a:tblGrid>
                <a:gridCol w="1660649">
                  <a:extLst>
                    <a:ext uri="{9D8B030D-6E8A-4147-A177-3AD203B41FA5}">
                      <a16:colId xmlns:a16="http://schemas.microsoft.com/office/drawing/2014/main" val="433495933"/>
                    </a:ext>
                  </a:extLst>
                </a:gridCol>
                <a:gridCol w="900539">
                  <a:extLst>
                    <a:ext uri="{9D8B030D-6E8A-4147-A177-3AD203B41FA5}">
                      <a16:colId xmlns:a16="http://schemas.microsoft.com/office/drawing/2014/main" val="2081169330"/>
                    </a:ext>
                  </a:extLst>
                </a:gridCol>
                <a:gridCol w="5630704">
                  <a:extLst>
                    <a:ext uri="{9D8B030D-6E8A-4147-A177-3AD203B41FA5}">
                      <a16:colId xmlns:a16="http://schemas.microsoft.com/office/drawing/2014/main" val="2970116439"/>
                    </a:ext>
                  </a:extLst>
                </a:gridCol>
              </a:tblGrid>
              <a:tr h="599356">
                <a:tc>
                  <a:txBody>
                    <a:bodyPr/>
                    <a:lstStyle/>
                    <a:p>
                      <a:pPr>
                        <a:buNone/>
                      </a:pPr>
                      <a:endParaRPr lang="en-US" sz="1400"/>
                    </a:p>
                  </a:txBody>
                  <a:tcPr anchor="ctr"/>
                </a:tc>
                <a:tc>
                  <a:txBody>
                    <a:bodyPr/>
                    <a:lstStyle/>
                    <a:p>
                      <a:pPr>
                        <a:buNone/>
                      </a:pPr>
                      <a:r>
                        <a:rPr lang="en-US" sz="1400"/>
                        <a:t>Number</a:t>
                      </a:r>
                    </a:p>
                  </a:txBody>
                  <a:tcPr anchor="ctr"/>
                </a:tc>
                <a:tc>
                  <a:txBody>
                    <a:bodyPr/>
                    <a:lstStyle/>
                    <a:p>
                      <a:pPr>
                        <a:buNone/>
                      </a:pPr>
                      <a:r>
                        <a:rPr lang="en-US" sz="1400"/>
                        <a:t>States</a:t>
                      </a:r>
                    </a:p>
                  </a:txBody>
                  <a:tcPr anchor="ctr"/>
                </a:tc>
                <a:extLst>
                  <a:ext uri="{0D108BD9-81ED-4DB2-BD59-A6C34878D82A}">
                    <a16:rowId xmlns:a16="http://schemas.microsoft.com/office/drawing/2014/main" val="841990454"/>
                  </a:ext>
                </a:extLst>
              </a:tr>
              <a:tr h="681962">
                <a:tc>
                  <a:txBody>
                    <a:bodyPr/>
                    <a:lstStyle/>
                    <a:p>
                      <a:pPr>
                        <a:buNone/>
                      </a:pPr>
                      <a:r>
                        <a:rPr lang="en-US" sz="1400" b="1"/>
                        <a:t>Explicit Mandate</a:t>
                      </a:r>
                      <a:endParaRPr lang="en-US" sz="1400"/>
                    </a:p>
                  </a:txBody>
                  <a:tcPr anchor="ctr"/>
                </a:tc>
                <a:tc>
                  <a:txBody>
                    <a:bodyPr/>
                    <a:lstStyle/>
                    <a:p>
                      <a:pPr>
                        <a:buNone/>
                      </a:pPr>
                      <a:r>
                        <a:rPr lang="en-US" sz="1400"/>
                        <a:t>8</a:t>
                      </a:r>
                    </a:p>
                  </a:txBody>
                  <a:tcPr anchor="ctr"/>
                </a:tc>
                <a:tc>
                  <a:txBody>
                    <a:bodyPr/>
                    <a:lstStyle/>
                    <a:p>
                      <a:pPr>
                        <a:buNone/>
                      </a:pPr>
                      <a:r>
                        <a:rPr lang="en-US" sz="1400"/>
                        <a:t>Arizona, California, Colorado, Massachusetts, North Carolina, New York, Oregon, Tennessee</a:t>
                      </a:r>
                    </a:p>
                  </a:txBody>
                  <a:tcPr anchor="ctr"/>
                </a:tc>
                <a:extLst>
                  <a:ext uri="{0D108BD9-81ED-4DB2-BD59-A6C34878D82A}">
                    <a16:rowId xmlns:a16="http://schemas.microsoft.com/office/drawing/2014/main" val="1379934494"/>
                  </a:ext>
                </a:extLst>
              </a:tr>
              <a:tr h="681962">
                <a:tc>
                  <a:txBody>
                    <a:bodyPr/>
                    <a:lstStyle/>
                    <a:p>
                      <a:pPr>
                        <a:buNone/>
                      </a:pPr>
                      <a:r>
                        <a:rPr lang="en-US" sz="1400" b="1"/>
                        <a:t>Included Mandate</a:t>
                      </a:r>
                      <a:endParaRPr lang="en-US" sz="1400"/>
                    </a:p>
                  </a:txBody>
                  <a:tcPr anchor="ctr"/>
                </a:tc>
                <a:tc>
                  <a:txBody>
                    <a:bodyPr/>
                    <a:lstStyle/>
                    <a:p>
                      <a:pPr>
                        <a:buNone/>
                      </a:pPr>
                      <a:r>
                        <a:rPr lang="en-US" sz="1400"/>
                        <a:t>7</a:t>
                      </a:r>
                    </a:p>
                  </a:txBody>
                  <a:tcPr anchor="ctr"/>
                </a:tc>
                <a:tc>
                  <a:txBody>
                    <a:bodyPr/>
                    <a:lstStyle/>
                    <a:p>
                      <a:pPr>
                        <a:buNone/>
                      </a:pPr>
                      <a:r>
                        <a:rPr lang="en-US" sz="1400"/>
                        <a:t>Maryland, Michigan, Minnesota, Pennsylvania, Rhode Island, Vermont, Washington</a:t>
                      </a:r>
                    </a:p>
                  </a:txBody>
                  <a:tcPr anchor="ctr"/>
                </a:tc>
                <a:extLst>
                  <a:ext uri="{0D108BD9-81ED-4DB2-BD59-A6C34878D82A}">
                    <a16:rowId xmlns:a16="http://schemas.microsoft.com/office/drawing/2014/main" val="2183071370"/>
                  </a:ext>
                </a:extLst>
              </a:tr>
              <a:tr h="681962">
                <a:tc>
                  <a:txBody>
                    <a:bodyPr/>
                    <a:lstStyle/>
                    <a:p>
                      <a:pPr>
                        <a:buNone/>
                      </a:pPr>
                      <a:r>
                        <a:rPr lang="en-US" sz="1400" b="1"/>
                        <a:t>Partial Mandate</a:t>
                      </a:r>
                      <a:endParaRPr lang="en-US" sz="1400"/>
                    </a:p>
                  </a:txBody>
                  <a:tcPr anchor="ctr"/>
                </a:tc>
                <a:tc>
                  <a:txBody>
                    <a:bodyPr/>
                    <a:lstStyle/>
                    <a:p>
                      <a:pPr>
                        <a:buNone/>
                      </a:pPr>
                      <a:r>
                        <a:rPr lang="en-US" sz="1400"/>
                        <a:t>6</a:t>
                      </a:r>
                    </a:p>
                  </a:txBody>
                  <a:tcPr anchor="ctr"/>
                </a:tc>
                <a:tc>
                  <a:txBody>
                    <a:bodyPr/>
                    <a:lstStyle/>
                    <a:p>
                      <a:pPr>
                        <a:buNone/>
                      </a:pPr>
                      <a:r>
                        <a:rPr lang="en-US" sz="1400"/>
                        <a:t>Florida, Georgia, Illinois, New Jersey, Ohio, Texas</a:t>
                      </a:r>
                    </a:p>
                  </a:txBody>
                  <a:tcPr anchor="ctr"/>
                </a:tc>
                <a:extLst>
                  <a:ext uri="{0D108BD9-81ED-4DB2-BD59-A6C34878D82A}">
                    <a16:rowId xmlns:a16="http://schemas.microsoft.com/office/drawing/2014/main" val="3477731561"/>
                  </a:ext>
                </a:extLst>
              </a:tr>
              <a:tr h="1293800">
                <a:tc>
                  <a:txBody>
                    <a:bodyPr/>
                    <a:lstStyle/>
                    <a:p>
                      <a:pPr>
                        <a:buNone/>
                      </a:pPr>
                      <a:r>
                        <a:rPr lang="en-US" sz="1400" b="1"/>
                        <a:t>No Mandate</a:t>
                      </a:r>
                      <a:endParaRPr lang="en-US" sz="1400"/>
                    </a:p>
                  </a:txBody>
                  <a:tcPr anchor="ctr"/>
                </a:tc>
                <a:tc>
                  <a:txBody>
                    <a:bodyPr/>
                    <a:lstStyle/>
                    <a:p>
                      <a:pPr>
                        <a:buNone/>
                      </a:pPr>
                      <a:r>
                        <a:rPr lang="en-US" sz="1400"/>
                        <a:t>29</a:t>
                      </a:r>
                    </a:p>
                  </a:txBody>
                  <a:tcPr anchor="ctr"/>
                </a:tc>
                <a:tc>
                  <a:txBody>
                    <a:bodyPr/>
                    <a:lstStyle/>
                    <a:p>
                      <a:pPr>
                        <a:buNone/>
                      </a:pPr>
                      <a:r>
                        <a:rPr lang="en-US" sz="1400"/>
                        <a:t>Alaska, Alabama, Arkansas, Connecticut, Delaware, Hawaii, Idaho, Indiana, Iowa, Kansas, Kentucky, Louisiana, Maine, Mississippi, Missouri, Montana, North Dakota, Nebraska, New Hampshire, New Mexico, Nevada, Oklahoma, South Carolina, South Dakota, Utah, Virginia, Wisconsin, West Virginia, Wyoming</a:t>
                      </a:r>
                    </a:p>
                  </a:txBody>
                  <a:tcPr anchor="ctr"/>
                </a:tc>
                <a:extLst>
                  <a:ext uri="{0D108BD9-81ED-4DB2-BD59-A6C34878D82A}">
                    <a16:rowId xmlns:a16="http://schemas.microsoft.com/office/drawing/2014/main" val="2603203684"/>
                  </a:ext>
                </a:extLst>
              </a:tr>
            </a:tbl>
          </a:graphicData>
        </a:graphic>
      </p:graphicFrame>
    </p:spTree>
    <p:extLst>
      <p:ext uri="{BB962C8B-B14F-4D97-AF65-F5344CB8AC3E}">
        <p14:creationId xmlns:p14="http://schemas.microsoft.com/office/powerpoint/2010/main" val="324895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E39218F-5CBB-CC88-BDFA-BB1CA0D4CA87}"/>
              </a:ext>
            </a:extLst>
          </p:cNvPr>
          <p:cNvPicPr>
            <a:picLocks noChangeAspect="1"/>
          </p:cNvPicPr>
          <p:nvPr/>
        </p:nvPicPr>
        <p:blipFill>
          <a:blip r:embed="rId2"/>
          <a:stretch>
            <a:fillRect/>
          </a:stretch>
        </p:blipFill>
        <p:spPr>
          <a:xfrm>
            <a:off x="0" y="0"/>
            <a:ext cx="12192000" cy="10526422"/>
          </a:xfrm>
          <a:prstGeom prst="rect">
            <a:avLst/>
          </a:prstGeom>
        </p:spPr>
      </p:pic>
      <p:pic>
        <p:nvPicPr>
          <p:cNvPr id="3" name="Picture 2">
            <a:extLst>
              <a:ext uri="{FF2B5EF4-FFF2-40B4-BE49-F238E27FC236}">
                <a16:creationId xmlns:a16="http://schemas.microsoft.com/office/drawing/2014/main" id="{69149AA8-13DB-3185-B9E2-980F4DCF4DC7}"/>
              </a:ext>
            </a:extLst>
          </p:cNvPr>
          <p:cNvPicPr>
            <a:picLocks noChangeAspect="1"/>
          </p:cNvPicPr>
          <p:nvPr/>
        </p:nvPicPr>
        <p:blipFill>
          <a:blip r:embed="rId3"/>
          <a:stretch>
            <a:fillRect/>
          </a:stretch>
        </p:blipFill>
        <p:spPr>
          <a:xfrm rot="2400000">
            <a:off x="6982298" y="-288183"/>
            <a:ext cx="6546322" cy="3657600"/>
          </a:xfrm>
          <a:prstGeom prst="rect">
            <a:avLst/>
          </a:prstGeom>
        </p:spPr>
      </p:pic>
      <p:pic>
        <p:nvPicPr>
          <p:cNvPr id="7" name="Picture 6">
            <a:extLst>
              <a:ext uri="{FF2B5EF4-FFF2-40B4-BE49-F238E27FC236}">
                <a16:creationId xmlns:a16="http://schemas.microsoft.com/office/drawing/2014/main" id="{B84E15CA-58FD-99A0-8CAB-3AC1367FA109}"/>
              </a:ext>
            </a:extLst>
          </p:cNvPr>
          <p:cNvPicPr>
            <a:picLocks noChangeAspect="1"/>
          </p:cNvPicPr>
          <p:nvPr/>
        </p:nvPicPr>
        <p:blipFill>
          <a:blip r:embed="rId4"/>
          <a:stretch>
            <a:fillRect/>
          </a:stretch>
        </p:blipFill>
        <p:spPr>
          <a:xfrm rot="2400000">
            <a:off x="1296814" y="98702"/>
            <a:ext cx="6544652" cy="3657600"/>
          </a:xfrm>
          <a:prstGeom prst="rect">
            <a:avLst/>
          </a:prstGeom>
        </p:spPr>
      </p:pic>
      <p:pic>
        <p:nvPicPr>
          <p:cNvPr id="11" name="Picture 10">
            <a:extLst>
              <a:ext uri="{FF2B5EF4-FFF2-40B4-BE49-F238E27FC236}">
                <a16:creationId xmlns:a16="http://schemas.microsoft.com/office/drawing/2014/main" id="{49498E50-A921-3F3A-BA98-442343A0690B}"/>
              </a:ext>
            </a:extLst>
          </p:cNvPr>
          <p:cNvPicPr>
            <a:picLocks noChangeAspect="1"/>
          </p:cNvPicPr>
          <p:nvPr/>
        </p:nvPicPr>
        <p:blipFill>
          <a:blip r:embed="rId5"/>
          <a:stretch>
            <a:fillRect/>
          </a:stretch>
        </p:blipFill>
        <p:spPr>
          <a:xfrm rot="2400000">
            <a:off x="6506997" y="4491401"/>
            <a:ext cx="6535712" cy="3657600"/>
          </a:xfrm>
          <a:prstGeom prst="rect">
            <a:avLst/>
          </a:prstGeom>
        </p:spPr>
      </p:pic>
      <p:pic>
        <p:nvPicPr>
          <p:cNvPr id="15" name="Picture 14">
            <a:extLst>
              <a:ext uri="{FF2B5EF4-FFF2-40B4-BE49-F238E27FC236}">
                <a16:creationId xmlns:a16="http://schemas.microsoft.com/office/drawing/2014/main" id="{3ED3ADBF-2705-D595-3F9B-41F68AAD8B1D}"/>
              </a:ext>
            </a:extLst>
          </p:cNvPr>
          <p:cNvPicPr>
            <a:picLocks noChangeAspect="1"/>
          </p:cNvPicPr>
          <p:nvPr/>
        </p:nvPicPr>
        <p:blipFill>
          <a:blip r:embed="rId6"/>
          <a:stretch>
            <a:fillRect/>
          </a:stretch>
        </p:blipFill>
        <p:spPr>
          <a:xfrm rot="2400000">
            <a:off x="-3620529" y="1147258"/>
            <a:ext cx="6491371" cy="3657600"/>
          </a:xfrm>
          <a:prstGeom prst="rect">
            <a:avLst/>
          </a:prstGeom>
        </p:spPr>
      </p:pic>
      <p:pic>
        <p:nvPicPr>
          <p:cNvPr id="17" name="Picture 16">
            <a:extLst>
              <a:ext uri="{FF2B5EF4-FFF2-40B4-BE49-F238E27FC236}">
                <a16:creationId xmlns:a16="http://schemas.microsoft.com/office/drawing/2014/main" id="{353C409B-D13E-4D2C-C5D8-D2E08B73D2DF}"/>
              </a:ext>
            </a:extLst>
          </p:cNvPr>
          <p:cNvPicPr>
            <a:picLocks noChangeAspect="1"/>
          </p:cNvPicPr>
          <p:nvPr/>
        </p:nvPicPr>
        <p:blipFill>
          <a:blip r:embed="rId7"/>
          <a:stretch>
            <a:fillRect/>
          </a:stretch>
        </p:blipFill>
        <p:spPr>
          <a:xfrm rot="2400000">
            <a:off x="1551456" y="5513174"/>
            <a:ext cx="6530715" cy="3657600"/>
          </a:xfrm>
          <a:prstGeom prst="rect">
            <a:avLst/>
          </a:prstGeom>
        </p:spPr>
      </p:pic>
    </p:spTree>
    <p:extLst>
      <p:ext uri="{BB962C8B-B14F-4D97-AF65-F5344CB8AC3E}">
        <p14:creationId xmlns:p14="http://schemas.microsoft.com/office/powerpoint/2010/main" val="2358729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24054-BDED-BF9E-ED41-97C616126724}"/>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9C4AFE04-5A5D-A153-2DC6-7AB1CD3C22EC}"/>
              </a:ext>
            </a:extLst>
          </p:cNvPr>
          <p:cNvGraphicFramePr>
            <a:graphicFrameLocks noGrp="1"/>
          </p:cNvGraphicFramePr>
          <p:nvPr>
            <p:ph idx="1"/>
            <p:extLst>
              <p:ext uri="{D42A27DB-BD31-4B8C-83A1-F6EECF244321}">
                <p14:modId xmlns:p14="http://schemas.microsoft.com/office/powerpoint/2010/main" val="607069105"/>
              </p:ext>
            </p:extLst>
          </p:nvPr>
        </p:nvGraphicFramePr>
        <p:xfrm>
          <a:off x="609599" y="1682535"/>
          <a:ext cx="10972800" cy="4325700"/>
        </p:xfrm>
        <a:graphic>
          <a:graphicData uri="http://schemas.openxmlformats.org/drawingml/2006/table">
            <a:tbl>
              <a:tblPr firstRow="1" bandRow="1">
                <a:tableStyleId>{5C22544A-7EE6-4342-B048-85BDC9FD1C3A}</a:tableStyleId>
              </a:tblPr>
              <a:tblGrid>
                <a:gridCol w="1712977">
                  <a:extLst>
                    <a:ext uri="{9D8B030D-6E8A-4147-A177-3AD203B41FA5}">
                      <a16:colId xmlns:a16="http://schemas.microsoft.com/office/drawing/2014/main" val="433495933"/>
                    </a:ext>
                  </a:extLst>
                </a:gridCol>
                <a:gridCol w="3291840">
                  <a:extLst>
                    <a:ext uri="{9D8B030D-6E8A-4147-A177-3AD203B41FA5}">
                      <a16:colId xmlns:a16="http://schemas.microsoft.com/office/drawing/2014/main" val="2081169330"/>
                    </a:ext>
                  </a:extLst>
                </a:gridCol>
                <a:gridCol w="5967983">
                  <a:extLst>
                    <a:ext uri="{9D8B030D-6E8A-4147-A177-3AD203B41FA5}">
                      <a16:colId xmlns:a16="http://schemas.microsoft.com/office/drawing/2014/main" val="2970116439"/>
                    </a:ext>
                  </a:extLst>
                </a:gridCol>
              </a:tblGrid>
              <a:tr h="290035">
                <a:tc>
                  <a:txBody>
                    <a:bodyPr/>
                    <a:lstStyle/>
                    <a:p>
                      <a:pPr>
                        <a:buNone/>
                      </a:pPr>
                      <a:r>
                        <a:rPr lang="en-US" sz="1400"/>
                        <a:t>State</a:t>
                      </a:r>
                    </a:p>
                  </a:txBody>
                  <a:tcPr anchor="ctr"/>
                </a:tc>
                <a:tc>
                  <a:txBody>
                    <a:bodyPr/>
                    <a:lstStyle/>
                    <a:p>
                      <a:pPr>
                        <a:buNone/>
                      </a:pPr>
                      <a:r>
                        <a:rPr lang="en-US" sz="1400"/>
                        <a:t>VBP Requirement</a:t>
                      </a:r>
                    </a:p>
                  </a:txBody>
                  <a:tcPr anchor="ctr"/>
                </a:tc>
                <a:tc>
                  <a:txBody>
                    <a:bodyPr/>
                    <a:lstStyle/>
                    <a:p>
                      <a:pPr>
                        <a:buNone/>
                      </a:pPr>
                      <a:r>
                        <a:rPr lang="en-US" sz="1400"/>
                        <a:t>Behavioral Health Inclusion</a:t>
                      </a:r>
                    </a:p>
                  </a:txBody>
                  <a:tcPr anchor="ctr"/>
                </a:tc>
                <a:extLst>
                  <a:ext uri="{0D108BD9-81ED-4DB2-BD59-A6C34878D82A}">
                    <a16:rowId xmlns:a16="http://schemas.microsoft.com/office/drawing/2014/main" val="84199045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Florida</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Managed care incentives + BH integration pilots</a:t>
                      </a:r>
                    </a:p>
                  </a:txBody>
                  <a:tcPr marL="85725" marR="9525" marT="9525" marB="0" anchor="ctr"/>
                </a:tc>
                <a:extLst>
                  <a:ext uri="{0D108BD9-81ED-4DB2-BD59-A6C34878D82A}">
                    <a16:rowId xmlns:a16="http://schemas.microsoft.com/office/drawing/2014/main" val="137993449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Georgia</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APM requirements in MCO contracts (growing BH inclusion)</a:t>
                      </a:r>
                    </a:p>
                  </a:txBody>
                  <a:tcPr marL="85725" marR="9525" marT="9525" marB="0" anchor="ctr"/>
                </a:tc>
                <a:extLst>
                  <a:ext uri="{0D108BD9-81ED-4DB2-BD59-A6C34878D82A}">
                    <a16:rowId xmlns:a16="http://schemas.microsoft.com/office/drawing/2014/main" val="2183071370"/>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Illinois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BH transformation + VBP pilots</a:t>
                      </a:r>
                    </a:p>
                  </a:txBody>
                  <a:tcPr marL="85725" marR="9525" marT="9525" marB="0" anchor="ctr"/>
                </a:tc>
                <a:extLst>
                  <a:ext uri="{0D108BD9-81ED-4DB2-BD59-A6C34878D82A}">
                    <a16:rowId xmlns:a16="http://schemas.microsoft.com/office/drawing/2014/main" val="3477731561"/>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Maryland</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Total Cost of Care / AHEAD model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Includes population health + BH integration</a:t>
                      </a:r>
                    </a:p>
                  </a:txBody>
                  <a:tcPr marL="85725" marR="9525" marT="9525" marB="0" anchor="ctr"/>
                </a:tc>
                <a:extLst>
                  <a:ext uri="{0D108BD9-81ED-4DB2-BD59-A6C34878D82A}">
                    <a16:rowId xmlns:a16="http://schemas.microsoft.com/office/drawing/2014/main" val="260320368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Michigan</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Specialty PIHP system + VBP pilots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BH orgs moving toward risk-based payment</a:t>
                      </a:r>
                    </a:p>
                  </a:txBody>
                  <a:tcPr marL="85725" marR="9525" marT="9525" marB="0" anchor="ctr"/>
                </a:tc>
                <a:extLst>
                  <a:ext uri="{0D108BD9-81ED-4DB2-BD59-A6C34878D82A}">
                    <a16:rowId xmlns:a16="http://schemas.microsoft.com/office/drawing/2014/main" val="4097130586"/>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Minnesota</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Integrated Health Partnerships (IHPs)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Includes BH in shared savings</a:t>
                      </a:r>
                    </a:p>
                  </a:txBody>
                  <a:tcPr marL="85725" marR="9525" marT="9525" marB="0" anchor="ctr"/>
                </a:tc>
                <a:extLst>
                  <a:ext uri="{0D108BD9-81ED-4DB2-BD59-A6C34878D82A}">
                    <a16:rowId xmlns:a16="http://schemas.microsoft.com/office/drawing/2014/main" val="88132538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New Jersey</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VBP roadmap with BH integration focus</a:t>
                      </a:r>
                    </a:p>
                  </a:txBody>
                  <a:tcPr marL="85725" marR="9525" marT="9525" marB="0" anchor="ctr"/>
                </a:tc>
                <a:extLst>
                  <a:ext uri="{0D108BD9-81ED-4DB2-BD59-A6C34878D82A}">
                    <a16:rowId xmlns:a16="http://schemas.microsoft.com/office/drawing/2014/main" val="2673634729"/>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Ohio</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BH redesign + VBP expansion</a:t>
                      </a:r>
                    </a:p>
                  </a:txBody>
                  <a:tcPr marL="85725" marR="9525" marT="9525" marB="0" anchor="ctr"/>
                </a:tc>
                <a:extLst>
                  <a:ext uri="{0D108BD9-81ED-4DB2-BD59-A6C34878D82A}">
                    <a16:rowId xmlns:a16="http://schemas.microsoft.com/office/drawing/2014/main" val="168964899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Pennsylvania</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Behavioral HealthChoices + VBP pilots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Increasing BH VBP contracting</a:t>
                      </a:r>
                    </a:p>
                  </a:txBody>
                  <a:tcPr marL="85725" marR="9525" marT="9525" marB="0" anchor="ctr"/>
                </a:tc>
                <a:extLst>
                  <a:ext uri="{0D108BD9-81ED-4DB2-BD59-A6C34878D82A}">
                    <a16:rowId xmlns:a16="http://schemas.microsoft.com/office/drawing/2014/main" val="178180792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Rhode Island</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Affordability standards + APM targets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Includes BH investment + integration</a:t>
                      </a:r>
                    </a:p>
                  </a:txBody>
                  <a:tcPr marL="85725" marR="9525" marT="9525" marB="0" anchor="ctr"/>
                </a:tc>
                <a:extLst>
                  <a:ext uri="{0D108BD9-81ED-4DB2-BD59-A6C34878D82A}">
                    <a16:rowId xmlns:a16="http://schemas.microsoft.com/office/drawing/2014/main" val="961651581"/>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Texas</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Partial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DSRIP transition - directed payments with BH elements</a:t>
                      </a:r>
                    </a:p>
                  </a:txBody>
                  <a:tcPr marL="85725" marR="9525" marT="9525" marB="0" anchor="ctr"/>
                </a:tc>
                <a:extLst>
                  <a:ext uri="{0D108BD9-81ED-4DB2-BD59-A6C34878D82A}">
                    <a16:rowId xmlns:a16="http://schemas.microsoft.com/office/drawing/2014/main" val="283161964"/>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Vermont</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All-Payer ACO model</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Includes BH via global budgets</a:t>
                      </a:r>
                    </a:p>
                  </a:txBody>
                  <a:tcPr marL="85725" marR="9525" marT="9525" marB="0" anchor="ctr"/>
                </a:tc>
                <a:extLst>
                  <a:ext uri="{0D108BD9-81ED-4DB2-BD59-A6C34878D82A}">
                    <a16:rowId xmlns:a16="http://schemas.microsoft.com/office/drawing/2014/main" val="1133566892"/>
                  </a:ext>
                </a:extLst>
              </a:tr>
              <a:tr h="309300">
                <a:tc>
                  <a:txBody>
                    <a:bodyPr/>
                    <a:lstStyle/>
                    <a:p>
                      <a:pPr algn="l" rtl="0" fontAlgn="ctr">
                        <a:buNone/>
                      </a:pPr>
                      <a:r>
                        <a:rPr lang="en-US" sz="1200" b="1" i="0" u="none" strike="noStrike">
                          <a:solidFill>
                            <a:srgbClr val="0D2F4A"/>
                          </a:solidFill>
                          <a:effectLst/>
                          <a:latin typeface="Roboto" panose="02000000000000000000" pitchFamily="2" charset="0"/>
                        </a:rPr>
                        <a:t>Washington</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Fully integrated managed care</a:t>
                      </a:r>
                    </a:p>
                  </a:txBody>
                  <a:tcPr marL="85725" marR="9525" marT="9525" marB="0" anchor="ctr"/>
                </a:tc>
                <a:tc>
                  <a:txBody>
                    <a:bodyPr/>
                    <a:lstStyle/>
                    <a:p>
                      <a:pPr algn="l" rtl="0" fontAlgn="ctr">
                        <a:buNone/>
                      </a:pPr>
                      <a:r>
                        <a:rPr lang="en-US" sz="1200" b="0" i="0" u="none" strike="noStrike">
                          <a:solidFill>
                            <a:srgbClr val="0D2F4A"/>
                          </a:solidFill>
                          <a:effectLst/>
                          <a:latin typeface="Roboto" panose="02000000000000000000" pitchFamily="2" charset="0"/>
                        </a:rPr>
                        <a:t>BH included in capitation + crisis system focus</a:t>
                      </a:r>
                    </a:p>
                  </a:txBody>
                  <a:tcPr marL="85725" marR="9525" marT="9525" marB="0" anchor="ctr"/>
                </a:tc>
                <a:extLst>
                  <a:ext uri="{0D108BD9-81ED-4DB2-BD59-A6C34878D82A}">
                    <a16:rowId xmlns:a16="http://schemas.microsoft.com/office/drawing/2014/main" val="3457678127"/>
                  </a:ext>
                </a:extLst>
              </a:tr>
            </a:tbl>
          </a:graphicData>
        </a:graphic>
      </p:graphicFrame>
      <p:sp>
        <p:nvSpPr>
          <p:cNvPr id="3" name="Title 2">
            <a:extLst>
              <a:ext uri="{FF2B5EF4-FFF2-40B4-BE49-F238E27FC236}">
                <a16:creationId xmlns:a16="http://schemas.microsoft.com/office/drawing/2014/main" id="{245808BC-3CBC-B4A8-3463-3FD861BC2105}"/>
              </a:ext>
            </a:extLst>
          </p:cNvPr>
          <p:cNvSpPr>
            <a:spLocks noGrp="1"/>
          </p:cNvSpPr>
          <p:nvPr>
            <p:ph type="title"/>
          </p:nvPr>
        </p:nvSpPr>
        <p:spPr/>
        <p:txBody>
          <a:bodyPr>
            <a:noAutofit/>
          </a:bodyPr>
          <a:lstStyle/>
          <a:p>
            <a:r>
              <a:rPr lang="en-US" sz="2900" dirty="0"/>
              <a:t>3.h. State Medicaid Plans With Value-Based Purchasing Mandates That Include Behavioral Health – </a:t>
            </a:r>
            <a:r>
              <a:rPr lang="en-US" sz="2900" u="sng" dirty="0"/>
              <a:t>Included &amp; Partial</a:t>
            </a:r>
            <a:r>
              <a:rPr lang="en-US" sz="2900" dirty="0"/>
              <a:t> Behavioral Health Mandates</a:t>
            </a:r>
            <a:r>
              <a:rPr lang="en-US" sz="2900" baseline="30000" dirty="0"/>
              <a:t>35</a:t>
            </a:r>
            <a:endParaRPr lang="en-US" sz="2900" dirty="0"/>
          </a:p>
        </p:txBody>
      </p:sp>
      <p:sp>
        <p:nvSpPr>
          <p:cNvPr id="4" name="Slide Number Placeholder 3">
            <a:extLst>
              <a:ext uri="{FF2B5EF4-FFF2-40B4-BE49-F238E27FC236}">
                <a16:creationId xmlns:a16="http://schemas.microsoft.com/office/drawing/2014/main" id="{F20177BB-B5C0-ACB0-F585-0378573BCAB0}"/>
              </a:ext>
            </a:extLst>
          </p:cNvPr>
          <p:cNvSpPr>
            <a:spLocks noGrp="1"/>
          </p:cNvSpPr>
          <p:nvPr>
            <p:ph type="sldNum" sz="quarter" idx="14"/>
          </p:nvPr>
        </p:nvSpPr>
        <p:spPr/>
        <p:txBody>
          <a:bodyPr/>
          <a:lstStyle/>
          <a:p>
            <a:fld id="{027E8CCC-CF4B-46E8-91C5-9CFA5180D914}" type="slidenum">
              <a:rPr lang="en-US" smtClean="0"/>
              <a:pPr/>
              <a:t>30</a:t>
            </a:fld>
            <a:endParaRPr lang="en-US"/>
          </a:p>
        </p:txBody>
      </p:sp>
    </p:spTree>
    <p:extLst>
      <p:ext uri="{BB962C8B-B14F-4D97-AF65-F5344CB8AC3E}">
        <p14:creationId xmlns:p14="http://schemas.microsoft.com/office/powerpoint/2010/main" val="280953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B26A4-8F1B-F216-8405-DF8521EEF0CF}"/>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50DC5525-50E1-39FE-0FF8-B8A64DA4CCC6}"/>
              </a:ext>
            </a:extLst>
          </p:cNvPr>
          <p:cNvGraphicFramePr>
            <a:graphicFrameLocks noGrp="1"/>
          </p:cNvGraphicFramePr>
          <p:nvPr>
            <p:ph idx="1"/>
            <p:extLst>
              <p:ext uri="{D42A27DB-BD31-4B8C-83A1-F6EECF244321}">
                <p14:modId xmlns:p14="http://schemas.microsoft.com/office/powerpoint/2010/main" val="2283795651"/>
              </p:ext>
            </p:extLst>
          </p:nvPr>
        </p:nvGraphicFramePr>
        <p:xfrm>
          <a:off x="3057524" y="1522759"/>
          <a:ext cx="8524875" cy="4707389"/>
        </p:xfrm>
        <a:graphic>
          <a:graphicData uri="http://schemas.openxmlformats.org/drawingml/2006/table">
            <a:tbl>
              <a:tblPr firstRow="1" bandRow="1">
                <a:tableStyleId>{5C22544A-7EE6-4342-B048-85BDC9FD1C3A}</a:tableStyleId>
              </a:tblPr>
              <a:tblGrid>
                <a:gridCol w="2841625">
                  <a:extLst>
                    <a:ext uri="{9D8B030D-6E8A-4147-A177-3AD203B41FA5}">
                      <a16:colId xmlns:a16="http://schemas.microsoft.com/office/drawing/2014/main" val="433495933"/>
                    </a:ext>
                  </a:extLst>
                </a:gridCol>
                <a:gridCol w="2841625">
                  <a:extLst>
                    <a:ext uri="{9D8B030D-6E8A-4147-A177-3AD203B41FA5}">
                      <a16:colId xmlns:a16="http://schemas.microsoft.com/office/drawing/2014/main" val="2081169330"/>
                    </a:ext>
                  </a:extLst>
                </a:gridCol>
                <a:gridCol w="2841625">
                  <a:extLst>
                    <a:ext uri="{9D8B030D-6E8A-4147-A177-3AD203B41FA5}">
                      <a16:colId xmlns:a16="http://schemas.microsoft.com/office/drawing/2014/main" val="2970116439"/>
                    </a:ext>
                  </a:extLst>
                </a:gridCol>
              </a:tblGrid>
              <a:tr h="465957">
                <a:tc>
                  <a:txBody>
                    <a:bodyPr/>
                    <a:lstStyle/>
                    <a:p>
                      <a:pPr>
                        <a:buNone/>
                      </a:pPr>
                      <a:r>
                        <a:rPr lang="en-US" sz="1600"/>
                        <a:t>State</a:t>
                      </a:r>
                    </a:p>
                  </a:txBody>
                  <a:tcPr anchor="ctr"/>
                </a:tc>
                <a:tc>
                  <a:txBody>
                    <a:bodyPr/>
                    <a:lstStyle/>
                    <a:p>
                      <a:pPr>
                        <a:buNone/>
                      </a:pPr>
                      <a:r>
                        <a:rPr lang="en-US" sz="1600"/>
                        <a:t>VBP Requirement</a:t>
                      </a:r>
                    </a:p>
                  </a:txBody>
                  <a:tcPr anchor="ctr"/>
                </a:tc>
                <a:tc>
                  <a:txBody>
                    <a:bodyPr/>
                    <a:lstStyle/>
                    <a:p>
                      <a:pPr>
                        <a:buNone/>
                      </a:pPr>
                      <a:r>
                        <a:rPr lang="en-US" sz="1600"/>
                        <a:t>Behavioral Health Inclusion</a:t>
                      </a:r>
                    </a:p>
                  </a:txBody>
                  <a:tcPr anchor="ctr"/>
                </a:tc>
                <a:extLst>
                  <a:ext uri="{0D108BD9-81ED-4DB2-BD59-A6C34878D82A}">
                    <a16:rowId xmlns:a16="http://schemas.microsoft.com/office/drawing/2014/main" val="841990454"/>
                  </a:ext>
                </a:extLst>
              </a:tr>
              <a:tr h="530179">
                <a:tc>
                  <a:txBody>
                    <a:bodyPr/>
                    <a:lstStyle/>
                    <a:p>
                      <a:pPr>
                        <a:buNone/>
                      </a:pPr>
                      <a:r>
                        <a:rPr lang="en-US" sz="1200" b="1"/>
                        <a:t>Arizona</a:t>
                      </a:r>
                      <a:endParaRPr lang="en-US" sz="1200"/>
                    </a:p>
                  </a:txBody>
                  <a:tcPr anchor="ctr"/>
                </a:tc>
                <a:tc>
                  <a:txBody>
                    <a:bodyPr/>
                    <a:lstStyle/>
                    <a:p>
                      <a:pPr>
                        <a:buNone/>
                      </a:pPr>
                      <a:r>
                        <a:rPr lang="en-US" sz="1200"/>
                        <a:t>RBHA system (capitated regional plans)</a:t>
                      </a:r>
                    </a:p>
                  </a:txBody>
                  <a:tcPr anchor="ctr"/>
                </a:tc>
                <a:tc>
                  <a:txBody>
                    <a:bodyPr/>
                    <a:lstStyle/>
                    <a:p>
                      <a:pPr>
                        <a:buNone/>
                      </a:pPr>
                      <a:r>
                        <a:rPr lang="en-US" sz="1200"/>
                        <a:t>Behavioral health fully integrated + risk-based</a:t>
                      </a:r>
                    </a:p>
                  </a:txBody>
                  <a:tcPr anchor="ctr"/>
                </a:tc>
                <a:extLst>
                  <a:ext uri="{0D108BD9-81ED-4DB2-BD59-A6C34878D82A}">
                    <a16:rowId xmlns:a16="http://schemas.microsoft.com/office/drawing/2014/main" val="1379934494"/>
                  </a:ext>
                </a:extLst>
              </a:tr>
              <a:tr h="530179">
                <a:tc>
                  <a:txBody>
                    <a:bodyPr/>
                    <a:lstStyle/>
                    <a:p>
                      <a:pPr>
                        <a:buNone/>
                      </a:pPr>
                      <a:r>
                        <a:rPr lang="en-US" sz="1200" b="1"/>
                        <a:t>California</a:t>
                      </a:r>
                      <a:endParaRPr lang="en-US" sz="1200"/>
                    </a:p>
                  </a:txBody>
                  <a:tcPr anchor="ctr"/>
                </a:tc>
                <a:tc>
                  <a:txBody>
                    <a:bodyPr/>
                    <a:lstStyle/>
                    <a:p>
                      <a:pPr>
                        <a:buNone/>
                      </a:pPr>
                      <a:r>
                        <a:rPr lang="en-US" sz="1200"/>
                        <a:t>CalAIM + Enhanced Care Management</a:t>
                      </a:r>
                    </a:p>
                  </a:txBody>
                  <a:tcPr anchor="ctr"/>
                </a:tc>
                <a:tc>
                  <a:txBody>
                    <a:bodyPr/>
                    <a:lstStyle/>
                    <a:p>
                      <a:pPr>
                        <a:buNone/>
                      </a:pPr>
                      <a:r>
                        <a:rPr lang="en-US" sz="1200"/>
                        <a:t>Strong VBP push + BH integration</a:t>
                      </a:r>
                    </a:p>
                  </a:txBody>
                  <a:tcPr anchor="ctr"/>
                </a:tc>
                <a:extLst>
                  <a:ext uri="{0D108BD9-81ED-4DB2-BD59-A6C34878D82A}">
                    <a16:rowId xmlns:a16="http://schemas.microsoft.com/office/drawing/2014/main" val="2183071370"/>
                  </a:ext>
                </a:extLst>
              </a:tr>
              <a:tr h="530179">
                <a:tc>
                  <a:txBody>
                    <a:bodyPr/>
                    <a:lstStyle/>
                    <a:p>
                      <a:pPr>
                        <a:buNone/>
                      </a:pPr>
                      <a:r>
                        <a:rPr lang="en-US" sz="1200" b="1"/>
                        <a:t>Colorado</a:t>
                      </a:r>
                      <a:endParaRPr lang="en-US" sz="1200"/>
                    </a:p>
                  </a:txBody>
                  <a:tcPr anchor="ctr"/>
                </a:tc>
                <a:tc>
                  <a:txBody>
                    <a:bodyPr/>
                    <a:lstStyle/>
                    <a:p>
                      <a:pPr>
                        <a:buNone/>
                      </a:pPr>
                      <a:r>
                        <a:rPr lang="en-US" sz="1200"/>
                        <a:t>Accountable Care Collaborative (ACC) Phase III</a:t>
                      </a:r>
                    </a:p>
                  </a:txBody>
                  <a:tcPr anchor="ctr"/>
                </a:tc>
                <a:tc>
                  <a:txBody>
                    <a:bodyPr/>
                    <a:lstStyle/>
                    <a:p>
                      <a:pPr>
                        <a:buNone/>
                      </a:pPr>
                      <a:r>
                        <a:rPr lang="en-US" sz="1200"/>
                        <a:t>BH integrated into regional accountability</a:t>
                      </a:r>
                    </a:p>
                  </a:txBody>
                  <a:tcPr anchor="ctr"/>
                </a:tc>
                <a:extLst>
                  <a:ext uri="{0D108BD9-81ED-4DB2-BD59-A6C34878D82A}">
                    <a16:rowId xmlns:a16="http://schemas.microsoft.com/office/drawing/2014/main" val="3477731561"/>
                  </a:ext>
                </a:extLst>
              </a:tr>
              <a:tr h="530179">
                <a:tc>
                  <a:txBody>
                    <a:bodyPr/>
                    <a:lstStyle/>
                    <a:p>
                      <a:pPr>
                        <a:buNone/>
                      </a:pPr>
                      <a:r>
                        <a:rPr lang="en-US" sz="1200" b="1"/>
                        <a:t>Massachusetts</a:t>
                      </a:r>
                      <a:endParaRPr lang="en-US" sz="1200"/>
                    </a:p>
                  </a:txBody>
                  <a:tcPr anchor="ctr"/>
                </a:tc>
                <a:tc>
                  <a:txBody>
                    <a:bodyPr/>
                    <a:lstStyle/>
                    <a:p>
                      <a:pPr>
                        <a:buNone/>
                      </a:pPr>
                      <a:r>
                        <a:rPr lang="en-US" sz="1200"/>
                        <a:t>ACO + primary care sub-capitation</a:t>
                      </a:r>
                    </a:p>
                  </a:txBody>
                  <a:tcPr anchor="ctr"/>
                </a:tc>
                <a:tc>
                  <a:txBody>
                    <a:bodyPr/>
                    <a:lstStyle/>
                    <a:p>
                      <a:pPr>
                        <a:buNone/>
                      </a:pPr>
                      <a:r>
                        <a:rPr lang="en-US" sz="1200"/>
                        <a:t>Explicit BH integration + MBHO alignment</a:t>
                      </a:r>
                    </a:p>
                  </a:txBody>
                  <a:tcPr anchor="ctr"/>
                </a:tc>
                <a:extLst>
                  <a:ext uri="{0D108BD9-81ED-4DB2-BD59-A6C34878D82A}">
                    <a16:rowId xmlns:a16="http://schemas.microsoft.com/office/drawing/2014/main" val="2603203684"/>
                  </a:ext>
                </a:extLst>
              </a:tr>
              <a:tr h="530179">
                <a:tc>
                  <a:txBody>
                    <a:bodyPr/>
                    <a:lstStyle/>
                    <a:p>
                      <a:pPr>
                        <a:buNone/>
                      </a:pPr>
                      <a:r>
                        <a:rPr lang="en-US" sz="1200" b="1"/>
                        <a:t>New York</a:t>
                      </a:r>
                      <a:endParaRPr lang="en-US" sz="1200"/>
                    </a:p>
                  </a:txBody>
                  <a:tcPr anchor="ctr"/>
                </a:tc>
                <a:tc>
                  <a:txBody>
                    <a:bodyPr/>
                    <a:lstStyle/>
                    <a:p>
                      <a:pPr>
                        <a:buNone/>
                      </a:pPr>
                      <a:r>
                        <a:rPr lang="en-US" sz="1200"/>
                        <a:t>≥80–90% of MCO payments in VBP</a:t>
                      </a:r>
                    </a:p>
                  </a:txBody>
                  <a:tcPr anchor="ctr"/>
                </a:tc>
                <a:tc>
                  <a:txBody>
                    <a:bodyPr/>
                    <a:lstStyle/>
                    <a:p>
                      <a:pPr>
                        <a:buNone/>
                      </a:pPr>
                      <a:r>
                        <a:rPr lang="en-US" sz="1200"/>
                        <a:t>Includes BH, SUD, and integrated bundles</a:t>
                      </a:r>
                    </a:p>
                  </a:txBody>
                  <a:tcPr anchor="ctr"/>
                </a:tc>
                <a:extLst>
                  <a:ext uri="{0D108BD9-81ED-4DB2-BD59-A6C34878D82A}">
                    <a16:rowId xmlns:a16="http://schemas.microsoft.com/office/drawing/2014/main" val="4097130586"/>
                  </a:ext>
                </a:extLst>
              </a:tr>
              <a:tr h="530179">
                <a:tc>
                  <a:txBody>
                    <a:bodyPr/>
                    <a:lstStyle/>
                    <a:p>
                      <a:pPr>
                        <a:buNone/>
                      </a:pPr>
                      <a:r>
                        <a:rPr lang="en-US" sz="1200" b="1"/>
                        <a:t>North Carolina</a:t>
                      </a:r>
                      <a:endParaRPr lang="en-US" sz="1200"/>
                    </a:p>
                  </a:txBody>
                  <a:tcPr anchor="ctr"/>
                </a:tc>
                <a:tc>
                  <a:txBody>
                    <a:bodyPr/>
                    <a:lstStyle/>
                    <a:p>
                      <a:pPr>
                        <a:buNone/>
                      </a:pPr>
                      <a:r>
                        <a:rPr lang="en-US" sz="1200"/>
                        <a:t>Tailored Plans + PHPs</a:t>
                      </a:r>
                    </a:p>
                  </a:txBody>
                  <a:tcPr anchor="ctr"/>
                </a:tc>
                <a:tc>
                  <a:txBody>
                    <a:bodyPr/>
                    <a:lstStyle/>
                    <a:p>
                      <a:pPr>
                        <a:buNone/>
                      </a:pPr>
                      <a:r>
                        <a:rPr lang="en-US" sz="1200"/>
                        <a:t>Mandated BH + physical health integration</a:t>
                      </a:r>
                    </a:p>
                  </a:txBody>
                  <a:tcPr anchor="ctr"/>
                </a:tc>
                <a:extLst>
                  <a:ext uri="{0D108BD9-81ED-4DB2-BD59-A6C34878D82A}">
                    <a16:rowId xmlns:a16="http://schemas.microsoft.com/office/drawing/2014/main" val="881325384"/>
                  </a:ext>
                </a:extLst>
              </a:tr>
              <a:tr h="530179">
                <a:tc>
                  <a:txBody>
                    <a:bodyPr/>
                    <a:lstStyle/>
                    <a:p>
                      <a:pPr>
                        <a:buNone/>
                      </a:pPr>
                      <a:r>
                        <a:rPr lang="en-US" sz="1200" b="1"/>
                        <a:t>Oregon</a:t>
                      </a:r>
                      <a:endParaRPr lang="en-US" sz="1200"/>
                    </a:p>
                  </a:txBody>
                  <a:tcPr anchor="ctr"/>
                </a:tc>
                <a:tc>
                  <a:txBody>
                    <a:bodyPr/>
                    <a:lstStyle/>
                    <a:p>
                      <a:pPr>
                        <a:buNone/>
                      </a:pPr>
                      <a:r>
                        <a:rPr lang="en-US" sz="1200"/>
                        <a:t>CCO global budgets</a:t>
                      </a:r>
                    </a:p>
                  </a:txBody>
                  <a:tcPr anchor="ctr"/>
                </a:tc>
                <a:tc>
                  <a:txBody>
                    <a:bodyPr/>
                    <a:lstStyle/>
                    <a:p>
                      <a:pPr>
                        <a:buNone/>
                      </a:pPr>
                      <a:r>
                        <a:rPr lang="en-US" sz="1200"/>
                        <a:t>BH fully carved into capitation</a:t>
                      </a:r>
                    </a:p>
                  </a:txBody>
                  <a:tcPr anchor="ctr"/>
                </a:tc>
                <a:extLst>
                  <a:ext uri="{0D108BD9-81ED-4DB2-BD59-A6C34878D82A}">
                    <a16:rowId xmlns:a16="http://schemas.microsoft.com/office/drawing/2014/main" val="2673634729"/>
                  </a:ext>
                </a:extLst>
              </a:tr>
              <a:tr h="530179">
                <a:tc>
                  <a:txBody>
                    <a:bodyPr/>
                    <a:lstStyle/>
                    <a:p>
                      <a:pPr>
                        <a:buNone/>
                      </a:pPr>
                      <a:r>
                        <a:rPr lang="en-US" sz="1200" b="1"/>
                        <a:t>Tennessee</a:t>
                      </a:r>
                      <a:endParaRPr lang="en-US" sz="1200"/>
                    </a:p>
                  </a:txBody>
                  <a:tcPr anchor="ctr"/>
                </a:tc>
                <a:tc>
                  <a:txBody>
                    <a:bodyPr/>
                    <a:lstStyle/>
                    <a:p>
                      <a:pPr>
                        <a:buNone/>
                      </a:pPr>
                      <a:r>
                        <a:rPr lang="en-US" sz="1200"/>
                        <a:t>Episodes of care + shared savings</a:t>
                      </a:r>
                    </a:p>
                  </a:txBody>
                  <a:tcPr anchor="ctr"/>
                </a:tc>
                <a:tc>
                  <a:txBody>
                    <a:bodyPr/>
                    <a:lstStyle/>
                    <a:p>
                      <a:pPr>
                        <a:buNone/>
                      </a:pPr>
                      <a:r>
                        <a:rPr lang="en-US" sz="1200"/>
                        <a:t>Includes BH episodes + integration</a:t>
                      </a:r>
                    </a:p>
                  </a:txBody>
                  <a:tcPr anchor="ctr"/>
                </a:tc>
                <a:extLst>
                  <a:ext uri="{0D108BD9-81ED-4DB2-BD59-A6C34878D82A}">
                    <a16:rowId xmlns:a16="http://schemas.microsoft.com/office/drawing/2014/main" val="3746126467"/>
                  </a:ext>
                </a:extLst>
              </a:tr>
            </a:tbl>
          </a:graphicData>
        </a:graphic>
      </p:graphicFrame>
      <p:sp>
        <p:nvSpPr>
          <p:cNvPr id="3" name="Title 2">
            <a:extLst>
              <a:ext uri="{FF2B5EF4-FFF2-40B4-BE49-F238E27FC236}">
                <a16:creationId xmlns:a16="http://schemas.microsoft.com/office/drawing/2014/main" id="{C4AA35B8-782C-7AD4-1AA4-F48FCE910FA5}"/>
              </a:ext>
            </a:extLst>
          </p:cNvPr>
          <p:cNvSpPr>
            <a:spLocks noGrp="1"/>
          </p:cNvSpPr>
          <p:nvPr>
            <p:ph type="title"/>
          </p:nvPr>
        </p:nvSpPr>
        <p:spPr/>
        <p:txBody>
          <a:bodyPr>
            <a:noAutofit/>
          </a:bodyPr>
          <a:lstStyle/>
          <a:p>
            <a:r>
              <a:rPr lang="en-US" sz="2900" dirty="0"/>
              <a:t>3.i. State Medicaid Plans With Value-Based Purchasing Mandates That Include Behavioral Health – </a:t>
            </a:r>
            <a:r>
              <a:rPr lang="en-US" sz="2900" u="sng" dirty="0"/>
              <a:t>Explicit</a:t>
            </a:r>
            <a:r>
              <a:rPr lang="en-US" sz="2900" dirty="0"/>
              <a:t> Behavioral Health Mandates</a:t>
            </a:r>
            <a:r>
              <a:rPr lang="en-US" sz="2900" baseline="30000" dirty="0"/>
              <a:t>35</a:t>
            </a:r>
            <a:endParaRPr lang="en-US" sz="2900" dirty="0"/>
          </a:p>
        </p:txBody>
      </p:sp>
      <p:sp>
        <p:nvSpPr>
          <p:cNvPr id="4" name="Slide Number Placeholder 3">
            <a:extLst>
              <a:ext uri="{FF2B5EF4-FFF2-40B4-BE49-F238E27FC236}">
                <a16:creationId xmlns:a16="http://schemas.microsoft.com/office/drawing/2014/main" id="{406D0FD6-748B-BE74-FC33-E91B5BCA2526}"/>
              </a:ext>
            </a:extLst>
          </p:cNvPr>
          <p:cNvSpPr>
            <a:spLocks noGrp="1"/>
          </p:cNvSpPr>
          <p:nvPr>
            <p:ph type="sldNum" sz="quarter" idx="14"/>
          </p:nvPr>
        </p:nvSpPr>
        <p:spPr/>
        <p:txBody>
          <a:bodyPr/>
          <a:lstStyle/>
          <a:p>
            <a:fld id="{027E8CCC-CF4B-46E8-91C5-9CFA5180D914}" type="slidenum">
              <a:rPr lang="en-US" smtClean="0"/>
              <a:pPr/>
              <a:t>31</a:t>
            </a:fld>
            <a:endParaRPr lang="en-US"/>
          </a:p>
        </p:txBody>
      </p:sp>
      <p:sp>
        <p:nvSpPr>
          <p:cNvPr id="7" name="Rectangle 6">
            <a:extLst>
              <a:ext uri="{FF2B5EF4-FFF2-40B4-BE49-F238E27FC236}">
                <a16:creationId xmlns:a16="http://schemas.microsoft.com/office/drawing/2014/main" id="{1976EF77-8EEB-977C-DED5-2D4E721F1CDE}"/>
              </a:ext>
            </a:extLst>
          </p:cNvPr>
          <p:cNvSpPr/>
          <p:nvPr/>
        </p:nvSpPr>
        <p:spPr>
          <a:xfrm>
            <a:off x="486537" y="1717040"/>
            <a:ext cx="2288159" cy="402542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States are increasingly incorporating value-based purchasing (VBP) requirements into Medicaid managed care contracts. </a:t>
            </a:r>
          </a:p>
          <a:p>
            <a:endParaRPr lang="en-US" sz="1300"/>
          </a:p>
          <a:p>
            <a:r>
              <a:rPr lang="en-US" sz="1300"/>
              <a:t>However, the inclusion of behavioral health in alternative payment models remains uneven across states. </a:t>
            </a:r>
          </a:p>
          <a:p>
            <a:endParaRPr lang="en-US" sz="1300"/>
          </a:p>
          <a:p>
            <a:r>
              <a:rPr lang="en-US" sz="1300"/>
              <a:t>In markets with established integration infrastructure and data capacity, value-based approaches are more likely to drive measurable improvements in outcomes and cost management.</a:t>
            </a:r>
          </a:p>
        </p:txBody>
      </p:sp>
    </p:spTree>
    <p:extLst>
      <p:ext uri="{BB962C8B-B14F-4D97-AF65-F5344CB8AC3E}">
        <p14:creationId xmlns:p14="http://schemas.microsoft.com/office/powerpoint/2010/main" val="1910040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8956-56CA-4B50-35E9-1AB057C75F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747877-AF5E-AD06-22C8-1F33532E58B8}"/>
              </a:ext>
            </a:extLst>
          </p:cNvPr>
          <p:cNvSpPr>
            <a:spLocks noGrp="1"/>
          </p:cNvSpPr>
          <p:nvPr>
            <p:ph type="title"/>
          </p:nvPr>
        </p:nvSpPr>
        <p:spPr>
          <a:xfrm>
            <a:off x="406400" y="372490"/>
            <a:ext cx="11050377" cy="1030225"/>
          </a:xfrm>
        </p:spPr>
        <p:txBody>
          <a:bodyPr>
            <a:noAutofit/>
          </a:bodyPr>
          <a:lstStyle/>
          <a:p>
            <a:r>
              <a:rPr lang="en-US" sz="2900" dirty="0"/>
              <a:t>3.j. Status Of Certified Community Behavioral Health Clinics By State</a:t>
            </a:r>
            <a:r>
              <a:rPr lang="en-US" sz="2900" baseline="30000" dirty="0"/>
              <a:t>36</a:t>
            </a:r>
            <a:endParaRPr lang="en-US" sz="2900" dirty="0"/>
          </a:p>
        </p:txBody>
      </p:sp>
      <p:sp>
        <p:nvSpPr>
          <p:cNvPr id="7" name="Rectangle 6">
            <a:extLst>
              <a:ext uri="{FF2B5EF4-FFF2-40B4-BE49-F238E27FC236}">
                <a16:creationId xmlns:a16="http://schemas.microsoft.com/office/drawing/2014/main" id="{9CBD35D9-A0A7-1E75-6270-15CDD319B814}"/>
              </a:ext>
            </a:extLst>
          </p:cNvPr>
          <p:cNvSpPr/>
          <p:nvPr/>
        </p:nvSpPr>
        <p:spPr>
          <a:xfrm>
            <a:off x="406400" y="1607159"/>
            <a:ext cx="3482312" cy="429498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dirty="0"/>
              <a:t>As of 2026, more than 500 Certified Community Behavioral Health Clinics (CCBHCs) are operating across the country, delivering a defined set of behavioral health services, including 24/7 crisis care and care coordination.</a:t>
            </a:r>
            <a:br>
              <a:rPr lang="en-US" sz="1300" dirty="0"/>
            </a:br>
            <a:br>
              <a:rPr lang="en-US" sz="1300" dirty="0"/>
            </a:br>
            <a:r>
              <a:rPr lang="en-US" sz="1300" dirty="0"/>
              <a:t>CCBHCs are supported by prospective payment models that provide more predictable funding and enable expansion of outpatient and crisis stabilization services. Early results from participating states show increased access to care and expanded crisis response capacity.</a:t>
            </a:r>
            <a:br>
              <a:rPr lang="en-US" sz="1300" dirty="0"/>
            </a:br>
            <a:br>
              <a:rPr lang="en-US" sz="1300" dirty="0"/>
            </a:br>
            <a:r>
              <a:rPr lang="en-US" sz="1300" dirty="0"/>
              <a:t>The continued expansion of CCBHCs is reshaping outpatient behavioral health delivery, increasing expectations for access and service scope, and creating new competitive and operational pressures for provider organizations.</a:t>
            </a:r>
          </a:p>
        </p:txBody>
      </p:sp>
      <p:pic>
        <p:nvPicPr>
          <p:cNvPr id="12" name="Picture 11">
            <a:extLst>
              <a:ext uri="{FF2B5EF4-FFF2-40B4-BE49-F238E27FC236}">
                <a16:creationId xmlns:a16="http://schemas.microsoft.com/office/drawing/2014/main" id="{8D3E4A61-B22F-BB10-C347-8FDB5E1AB34D}"/>
              </a:ext>
            </a:extLst>
          </p:cNvPr>
          <p:cNvPicPr>
            <a:picLocks noChangeAspect="1"/>
          </p:cNvPicPr>
          <p:nvPr/>
        </p:nvPicPr>
        <p:blipFill>
          <a:blip r:embed="rId3"/>
          <a:stretch>
            <a:fillRect/>
          </a:stretch>
        </p:blipFill>
        <p:spPr>
          <a:xfrm>
            <a:off x="10381308" y="5657378"/>
            <a:ext cx="1385311" cy="365025"/>
          </a:xfrm>
          <a:prstGeom prst="rect">
            <a:avLst/>
          </a:prstGeom>
        </p:spPr>
      </p:pic>
      <p:pic>
        <p:nvPicPr>
          <p:cNvPr id="23" name="Picture 22">
            <a:extLst>
              <a:ext uri="{FF2B5EF4-FFF2-40B4-BE49-F238E27FC236}">
                <a16:creationId xmlns:a16="http://schemas.microsoft.com/office/drawing/2014/main" id="{A4AC0A67-65F0-14D8-A247-DA4C4507DF87}"/>
              </a:ext>
            </a:extLst>
          </p:cNvPr>
          <p:cNvPicPr>
            <a:picLocks noChangeAspect="1"/>
          </p:cNvPicPr>
          <p:nvPr/>
        </p:nvPicPr>
        <p:blipFill>
          <a:blip r:embed="rId4"/>
          <a:stretch>
            <a:fillRect/>
          </a:stretch>
        </p:blipFill>
        <p:spPr>
          <a:xfrm>
            <a:off x="10370216" y="5649464"/>
            <a:ext cx="1272972" cy="342930"/>
          </a:xfrm>
          <a:prstGeom prst="rect">
            <a:avLst/>
          </a:prstGeom>
        </p:spPr>
      </p:pic>
      <p:graphicFrame>
        <p:nvGraphicFramePr>
          <p:cNvPr id="11" name="Content Placeholder 9">
            <a:extLst>
              <a:ext uri="{FF2B5EF4-FFF2-40B4-BE49-F238E27FC236}">
                <a16:creationId xmlns:a16="http://schemas.microsoft.com/office/drawing/2014/main" id="{5B67F22F-342C-C096-9CCF-5DECE80E20B9}"/>
              </a:ext>
            </a:extLst>
          </p:cNvPr>
          <p:cNvGraphicFramePr>
            <a:graphicFrameLocks/>
          </p:cNvGraphicFramePr>
          <p:nvPr>
            <p:extLst>
              <p:ext uri="{D42A27DB-BD31-4B8C-83A1-F6EECF244321}">
                <p14:modId xmlns:p14="http://schemas.microsoft.com/office/powerpoint/2010/main" val="2947054842"/>
              </p:ext>
            </p:extLst>
          </p:nvPr>
        </p:nvGraphicFramePr>
        <p:xfrm>
          <a:off x="4096645" y="1382029"/>
          <a:ext cx="7971393" cy="4724554"/>
        </p:xfrm>
        <a:graphic>
          <a:graphicData uri="http://schemas.openxmlformats.org/drawingml/2006/table">
            <a:tbl>
              <a:tblPr firstRow="1" bandRow="1">
                <a:tableStyleId>{5C22544A-7EE6-4342-B048-85BDC9FD1C3A}</a:tableStyleId>
              </a:tblPr>
              <a:tblGrid>
                <a:gridCol w="1615950">
                  <a:extLst>
                    <a:ext uri="{9D8B030D-6E8A-4147-A177-3AD203B41FA5}">
                      <a16:colId xmlns:a16="http://schemas.microsoft.com/office/drawing/2014/main" val="433495933"/>
                    </a:ext>
                  </a:extLst>
                </a:gridCol>
                <a:gridCol w="886325">
                  <a:extLst>
                    <a:ext uri="{9D8B030D-6E8A-4147-A177-3AD203B41FA5}">
                      <a16:colId xmlns:a16="http://schemas.microsoft.com/office/drawing/2014/main" val="2081169330"/>
                    </a:ext>
                  </a:extLst>
                </a:gridCol>
                <a:gridCol w="5469118">
                  <a:extLst>
                    <a:ext uri="{9D8B030D-6E8A-4147-A177-3AD203B41FA5}">
                      <a16:colId xmlns:a16="http://schemas.microsoft.com/office/drawing/2014/main" val="2970116439"/>
                    </a:ext>
                  </a:extLst>
                </a:gridCol>
              </a:tblGrid>
              <a:tr h="533555">
                <a:tc>
                  <a:txBody>
                    <a:bodyPr/>
                    <a:lstStyle/>
                    <a:p>
                      <a:pPr>
                        <a:buNone/>
                      </a:pPr>
                      <a:r>
                        <a:rPr lang="en-US" sz="1400"/>
                        <a:t>Planning Stage</a:t>
                      </a:r>
                    </a:p>
                  </a:txBody>
                  <a:tcPr anchor="ctr"/>
                </a:tc>
                <a:tc>
                  <a:txBody>
                    <a:bodyPr/>
                    <a:lstStyle/>
                    <a:p>
                      <a:pPr>
                        <a:buNone/>
                      </a:pPr>
                      <a:r>
                        <a:rPr lang="en-US" sz="1400"/>
                        <a:t>Number</a:t>
                      </a:r>
                    </a:p>
                  </a:txBody>
                  <a:tcPr anchor="ctr"/>
                </a:tc>
                <a:tc>
                  <a:txBody>
                    <a:bodyPr/>
                    <a:lstStyle/>
                    <a:p>
                      <a:pPr>
                        <a:buNone/>
                      </a:pPr>
                      <a:r>
                        <a:rPr lang="en-US" sz="1400"/>
                        <a:t>States</a:t>
                      </a:r>
                    </a:p>
                  </a:txBody>
                  <a:tcPr anchor="ctr"/>
                </a:tc>
                <a:extLst>
                  <a:ext uri="{0D108BD9-81ED-4DB2-BD59-A6C34878D82A}">
                    <a16:rowId xmlns:a16="http://schemas.microsoft.com/office/drawing/2014/main" val="841990454"/>
                  </a:ext>
                </a:extLst>
              </a:tr>
              <a:tr h="1057985">
                <a:tc>
                  <a:txBody>
                    <a:bodyPr/>
                    <a:lstStyle/>
                    <a:p>
                      <a:pPr>
                        <a:buNone/>
                      </a:pPr>
                      <a:r>
                        <a:rPr lang="en-US" sz="1400" b="1"/>
                        <a:t>Implemented – Grants Only</a:t>
                      </a:r>
                    </a:p>
                  </a:txBody>
                  <a:tcPr anchor="ctr"/>
                </a:tc>
                <a:tc>
                  <a:txBody>
                    <a:bodyPr/>
                    <a:lstStyle/>
                    <a:p>
                      <a:pPr algn="l">
                        <a:buNone/>
                      </a:pPr>
                      <a:r>
                        <a:rPr lang="en-US" sz="1400"/>
                        <a:t>21</a:t>
                      </a:r>
                    </a:p>
                  </a:txBody>
                  <a:tcPr anchor="ctr"/>
                </a:tc>
                <a:tc>
                  <a:txBody>
                    <a:bodyPr/>
                    <a:lstStyle/>
                    <a:p>
                      <a:pPr>
                        <a:buNone/>
                      </a:pPr>
                      <a:r>
                        <a:rPr lang="en-US" sz="1400"/>
                        <a:t>Alabama, Illinois, Indiana, Iowa, Kansas, Kentucky, Maine, Michigan, Minnesota, Missouri, Nevada, New Hampshire, New Jersey, New Mexico, New York, Oklahoma, Oregon, Pennsylvania, Rhode Island, Texas, Vermont</a:t>
                      </a:r>
                    </a:p>
                  </a:txBody>
                  <a:tcPr anchor="ctr"/>
                </a:tc>
                <a:extLst>
                  <a:ext uri="{0D108BD9-81ED-4DB2-BD59-A6C34878D82A}">
                    <a16:rowId xmlns:a16="http://schemas.microsoft.com/office/drawing/2014/main" val="1379934494"/>
                  </a:ext>
                </a:extLst>
              </a:tr>
              <a:tr h="843145">
                <a:tc>
                  <a:txBody>
                    <a:bodyPr/>
                    <a:lstStyle/>
                    <a:p>
                      <a:pPr>
                        <a:buNone/>
                      </a:pPr>
                      <a:r>
                        <a:rPr lang="en-US" sz="1400" b="1"/>
                        <a:t>Implemented - Independent</a:t>
                      </a:r>
                      <a:endParaRPr lang="en-US" sz="1400"/>
                    </a:p>
                  </a:txBody>
                  <a:tcPr anchor="ctr"/>
                </a:tc>
                <a:tc>
                  <a:txBody>
                    <a:bodyPr/>
                    <a:lstStyle/>
                    <a:p>
                      <a:pPr algn="l">
                        <a:buNone/>
                      </a:pPr>
                      <a:r>
                        <a:rPr lang="en-US" sz="1400"/>
                        <a:t>8</a:t>
                      </a:r>
                    </a:p>
                  </a:txBody>
                  <a:tcPr anchor="ctr"/>
                </a:tc>
                <a:tc>
                  <a:txBody>
                    <a:bodyPr/>
                    <a:lstStyle/>
                    <a:p>
                      <a:pPr>
                        <a:buNone/>
                      </a:pPr>
                      <a:r>
                        <a:rPr lang="en-US" sz="1400"/>
                        <a:t>Florida, Georgia, Idaho, Mississippi, Nebraska, North Dakota, Washington, West Virginia</a:t>
                      </a:r>
                    </a:p>
                  </a:txBody>
                  <a:tcPr anchor="ctr"/>
                </a:tc>
                <a:extLst>
                  <a:ext uri="{0D108BD9-81ED-4DB2-BD59-A6C34878D82A}">
                    <a16:rowId xmlns:a16="http://schemas.microsoft.com/office/drawing/2014/main" val="2183071370"/>
                  </a:ext>
                </a:extLst>
              </a:tr>
              <a:tr h="1138109">
                <a:tc>
                  <a:txBody>
                    <a:bodyPr/>
                    <a:lstStyle/>
                    <a:p>
                      <a:pPr>
                        <a:buNone/>
                      </a:pPr>
                      <a:r>
                        <a:rPr lang="en-US" sz="1400" b="1"/>
                        <a:t>Implemented – Medicaid</a:t>
                      </a:r>
                      <a:endParaRPr lang="en-US" sz="1400"/>
                    </a:p>
                  </a:txBody>
                  <a:tcPr anchor="ctr"/>
                </a:tc>
                <a:tc>
                  <a:txBody>
                    <a:bodyPr/>
                    <a:lstStyle/>
                    <a:p>
                      <a:pPr algn="l">
                        <a:buNone/>
                      </a:pPr>
                      <a:r>
                        <a:rPr lang="en-US" sz="1400"/>
                        <a:t>19</a:t>
                      </a:r>
                    </a:p>
                  </a:txBody>
                  <a:tcPr anchor="ctr"/>
                </a:tc>
                <a:tc>
                  <a:txBody>
                    <a:bodyPr/>
                    <a:lstStyle/>
                    <a:p>
                      <a:pPr>
                        <a:buNone/>
                      </a:pPr>
                      <a:r>
                        <a:rPr lang="en-US" sz="1400"/>
                        <a:t>Alaska, Arizona, Arkansas, California, Colorado, Connecticut, Delaware, Hawaii, Louisiana, Maryland, Massachusetts, Montana, North Carolina, Ohio, Tennessee, Utah, Virginia, Wisconsin, Wyoming</a:t>
                      </a:r>
                    </a:p>
                  </a:txBody>
                  <a:tcPr anchor="ctr"/>
                </a:tc>
                <a:extLst>
                  <a:ext uri="{0D108BD9-81ED-4DB2-BD59-A6C34878D82A}">
                    <a16:rowId xmlns:a16="http://schemas.microsoft.com/office/drawing/2014/main" val="3477731561"/>
                  </a:ext>
                </a:extLst>
              </a:tr>
              <a:tr h="1151760">
                <a:tc>
                  <a:txBody>
                    <a:bodyPr/>
                    <a:lstStyle/>
                    <a:p>
                      <a:pPr>
                        <a:buNone/>
                      </a:pPr>
                      <a:r>
                        <a:rPr lang="en-US" sz="1400" b="1"/>
                        <a:t>No CCBHCs</a:t>
                      </a:r>
                      <a:endParaRPr lang="en-US" sz="1400"/>
                    </a:p>
                  </a:txBody>
                  <a:tcPr anchor="ctr"/>
                </a:tc>
                <a:tc>
                  <a:txBody>
                    <a:bodyPr/>
                    <a:lstStyle/>
                    <a:p>
                      <a:pPr algn="l">
                        <a:buNone/>
                      </a:pPr>
                      <a:r>
                        <a:rPr lang="en-US" sz="1400"/>
                        <a:t>2</a:t>
                      </a:r>
                    </a:p>
                  </a:txBody>
                  <a:tcPr anchor="ctr"/>
                </a:tc>
                <a:tc>
                  <a:txBody>
                    <a:bodyPr/>
                    <a:lstStyle/>
                    <a:p>
                      <a:pPr>
                        <a:buNone/>
                      </a:pPr>
                      <a:r>
                        <a:rPr lang="en-US" sz="1400"/>
                        <a:t>South Dakota, South Carolina</a:t>
                      </a:r>
                    </a:p>
                  </a:txBody>
                  <a:tcPr anchor="ctr"/>
                </a:tc>
                <a:extLst>
                  <a:ext uri="{0D108BD9-81ED-4DB2-BD59-A6C34878D82A}">
                    <a16:rowId xmlns:a16="http://schemas.microsoft.com/office/drawing/2014/main" val="2603203684"/>
                  </a:ext>
                </a:extLst>
              </a:tr>
            </a:tbl>
          </a:graphicData>
        </a:graphic>
      </p:graphicFrame>
    </p:spTree>
    <p:extLst>
      <p:ext uri="{BB962C8B-B14F-4D97-AF65-F5344CB8AC3E}">
        <p14:creationId xmlns:p14="http://schemas.microsoft.com/office/powerpoint/2010/main" val="1737235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B73EB-FC96-8B87-13B5-D57FAC3B9C85}"/>
            </a:ext>
          </a:extLst>
        </p:cNvPr>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E499F6A5-ED35-5196-B7E4-5218B3E38FD3}"/>
              </a:ext>
            </a:extLst>
          </p:cNvPr>
          <p:cNvGraphicFramePr>
            <a:graphicFrameLocks noGrp="1"/>
          </p:cNvGraphicFramePr>
          <p:nvPr>
            <p:ph idx="1"/>
            <p:extLst>
              <p:ext uri="{D42A27DB-BD31-4B8C-83A1-F6EECF244321}">
                <p14:modId xmlns:p14="http://schemas.microsoft.com/office/powerpoint/2010/main" val="1434262220"/>
              </p:ext>
            </p:extLst>
          </p:nvPr>
        </p:nvGraphicFramePr>
        <p:xfrm>
          <a:off x="2995980" y="1516733"/>
          <a:ext cx="8880474" cy="4572136"/>
        </p:xfrm>
        <a:graphic>
          <a:graphicData uri="http://schemas.openxmlformats.org/drawingml/2006/table">
            <a:tbl>
              <a:tblPr firstRow="1" bandRow="1">
                <a:tableStyleId>{5C22544A-7EE6-4342-B048-85BDC9FD1C3A}</a:tableStyleId>
              </a:tblPr>
              <a:tblGrid>
                <a:gridCol w="2003424">
                  <a:extLst>
                    <a:ext uri="{9D8B030D-6E8A-4147-A177-3AD203B41FA5}">
                      <a16:colId xmlns:a16="http://schemas.microsoft.com/office/drawing/2014/main" val="433495933"/>
                    </a:ext>
                  </a:extLst>
                </a:gridCol>
                <a:gridCol w="1752600">
                  <a:extLst>
                    <a:ext uri="{9D8B030D-6E8A-4147-A177-3AD203B41FA5}">
                      <a16:colId xmlns:a16="http://schemas.microsoft.com/office/drawing/2014/main" val="2081169330"/>
                    </a:ext>
                  </a:extLst>
                </a:gridCol>
                <a:gridCol w="5124450">
                  <a:extLst>
                    <a:ext uri="{9D8B030D-6E8A-4147-A177-3AD203B41FA5}">
                      <a16:colId xmlns:a16="http://schemas.microsoft.com/office/drawing/2014/main" val="4068219795"/>
                    </a:ext>
                  </a:extLst>
                </a:gridCol>
              </a:tblGrid>
              <a:tr h="487816">
                <a:tc>
                  <a:txBody>
                    <a:bodyPr/>
                    <a:lstStyle/>
                    <a:p>
                      <a:r>
                        <a:rPr lang="en-US"/>
                        <a:t>State</a:t>
                      </a:r>
                    </a:p>
                  </a:txBody>
                  <a:tcPr marT="0" marB="0"/>
                </a:tc>
                <a:tc>
                  <a:txBody>
                    <a:bodyPr/>
                    <a:lstStyle/>
                    <a:p>
                      <a:r>
                        <a:rPr lang="en-US"/>
                        <a:t>Copayment?</a:t>
                      </a:r>
                    </a:p>
                  </a:txBody>
                  <a:tcPr marT="0" marB="0"/>
                </a:tc>
                <a:tc>
                  <a:txBody>
                    <a:bodyPr/>
                    <a:lstStyle/>
                    <a:p>
                      <a:r>
                        <a:rPr lang="en-US"/>
                        <a:t>Limits On Services? </a:t>
                      </a:r>
                    </a:p>
                  </a:txBody>
                  <a:tcPr marT="0" marB="0"/>
                </a:tc>
                <a:extLst>
                  <a:ext uri="{0D108BD9-81ED-4DB2-BD59-A6C34878D82A}">
                    <a16:rowId xmlns:a16="http://schemas.microsoft.com/office/drawing/2014/main" val="841990454"/>
                  </a:ext>
                </a:extLst>
              </a:tr>
              <a:tr h="228600">
                <a:tc>
                  <a:txBody>
                    <a:bodyPr/>
                    <a:lstStyle/>
                    <a:p>
                      <a:pPr algn="l" fontAlgn="b">
                        <a:buNone/>
                      </a:pPr>
                      <a:r>
                        <a:rPr lang="en-US" sz="1400" b="1" i="0" u="none" strike="noStrike">
                          <a:solidFill>
                            <a:schemeClr val="tx1"/>
                          </a:solidFill>
                          <a:effectLst/>
                          <a:latin typeface="+mn-lt"/>
                        </a:rPr>
                        <a:t>Alabama</a:t>
                      </a:r>
                    </a:p>
                  </a:txBody>
                  <a:tcPr marT="0" marB="0" anchor="ctr"/>
                </a:tc>
                <a:tc>
                  <a:txBody>
                    <a:bodyPr/>
                    <a:lstStyle/>
                    <a:p>
                      <a:pPr algn="l" fontAlgn="b">
                        <a:buNone/>
                      </a:pPr>
                      <a:r>
                        <a:rPr lang="en-US" sz="1400" b="0" i="0" u="none" strike="noStrike">
                          <a:solidFill>
                            <a:schemeClr val="tx1"/>
                          </a:solidFill>
                          <a:effectLst/>
                          <a:latin typeface="+mn-lt"/>
                        </a:rPr>
                        <a:t>Yes - not specified</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1379934494"/>
                  </a:ext>
                </a:extLst>
              </a:tr>
              <a:tr h="228600">
                <a:tc>
                  <a:txBody>
                    <a:bodyPr/>
                    <a:lstStyle/>
                    <a:p>
                      <a:pPr algn="l" fontAlgn="b">
                        <a:buNone/>
                      </a:pPr>
                      <a:r>
                        <a:rPr lang="en-US" sz="1400" b="1" i="0" u="none" strike="noStrike">
                          <a:solidFill>
                            <a:schemeClr val="tx1"/>
                          </a:solidFill>
                          <a:effectLst/>
                          <a:latin typeface="+mn-lt"/>
                        </a:rPr>
                        <a:t>Alaska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100-hour limit for any combination of individual services; </a:t>
                      </a:r>
                      <a:br>
                        <a:rPr lang="en-US" sz="1400" b="0" i="0" u="none" strike="noStrike">
                          <a:solidFill>
                            <a:schemeClr val="tx1"/>
                          </a:solidFill>
                          <a:effectLst/>
                          <a:latin typeface="+mn-lt"/>
                        </a:rPr>
                      </a:br>
                      <a:r>
                        <a:rPr lang="en-US" sz="1400" b="0" i="0" u="none" strike="noStrike">
                          <a:solidFill>
                            <a:schemeClr val="tx1"/>
                          </a:solidFill>
                          <a:effectLst/>
                          <a:latin typeface="+mn-lt"/>
                        </a:rPr>
                        <a:t>180-hour limit for group services</a:t>
                      </a:r>
                    </a:p>
                  </a:txBody>
                  <a:tcPr marT="0" marB="0" anchor="ctr"/>
                </a:tc>
                <a:extLst>
                  <a:ext uri="{0D108BD9-81ED-4DB2-BD59-A6C34878D82A}">
                    <a16:rowId xmlns:a16="http://schemas.microsoft.com/office/drawing/2014/main" val="2183071370"/>
                  </a:ext>
                </a:extLst>
              </a:tr>
              <a:tr h="228600">
                <a:tc>
                  <a:txBody>
                    <a:bodyPr/>
                    <a:lstStyle/>
                    <a:p>
                      <a:pPr algn="l" fontAlgn="b">
                        <a:buNone/>
                      </a:pPr>
                      <a:r>
                        <a:rPr lang="en-US" sz="1400" b="1" i="0" u="none" strike="noStrike">
                          <a:solidFill>
                            <a:schemeClr val="tx1"/>
                          </a:solidFill>
                          <a:effectLst/>
                          <a:latin typeface="+mn-lt"/>
                        </a:rPr>
                        <a:t>Arizona</a:t>
                      </a:r>
                    </a:p>
                  </a:txBody>
                  <a:tcPr marT="0" marB="0" anchor="ctr"/>
                </a:tc>
                <a:tc>
                  <a:txBody>
                    <a:bodyPr/>
                    <a:lstStyle/>
                    <a:p>
                      <a:pPr algn="l" fontAlgn="b">
                        <a:buNone/>
                      </a:pPr>
                      <a:r>
                        <a:rPr lang="en-US" sz="1400" b="0" i="0" u="none" strike="noStrike">
                          <a:solidFill>
                            <a:schemeClr val="tx1"/>
                          </a:solidFill>
                          <a:effectLst/>
                          <a:latin typeface="+mn-lt"/>
                        </a:rPr>
                        <a:t>Not reported</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3477731561"/>
                  </a:ext>
                </a:extLst>
              </a:tr>
              <a:tr h="228600">
                <a:tc>
                  <a:txBody>
                    <a:bodyPr/>
                    <a:lstStyle/>
                    <a:p>
                      <a:pPr algn="l" fontAlgn="b">
                        <a:buNone/>
                      </a:pPr>
                      <a:r>
                        <a:rPr lang="en-US" sz="1400" b="1" i="0" u="none" strike="noStrike">
                          <a:solidFill>
                            <a:schemeClr val="tx1"/>
                          </a:solidFill>
                          <a:effectLst/>
                          <a:latin typeface="+mn-lt"/>
                        </a:rPr>
                        <a:t>California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2603203684"/>
                  </a:ext>
                </a:extLst>
              </a:tr>
              <a:tr h="228600">
                <a:tc>
                  <a:txBody>
                    <a:bodyPr/>
                    <a:lstStyle/>
                    <a:p>
                      <a:pPr algn="l" fontAlgn="b">
                        <a:buNone/>
                      </a:pPr>
                      <a:r>
                        <a:rPr lang="en-US" sz="1400" b="1" i="0" u="none" strike="noStrike">
                          <a:solidFill>
                            <a:schemeClr val="tx1"/>
                          </a:solidFill>
                          <a:effectLst/>
                          <a:latin typeface="+mn-lt"/>
                        </a:rPr>
                        <a:t>Colorado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4097130586"/>
                  </a:ext>
                </a:extLst>
              </a:tr>
              <a:tr h="228600">
                <a:tc>
                  <a:txBody>
                    <a:bodyPr/>
                    <a:lstStyle/>
                    <a:p>
                      <a:pPr algn="l" fontAlgn="b">
                        <a:buNone/>
                      </a:pPr>
                      <a:r>
                        <a:rPr lang="en-US" sz="1400" b="1" i="0" u="none" strike="noStrike">
                          <a:solidFill>
                            <a:schemeClr val="tx1"/>
                          </a:solidFill>
                          <a:effectLst/>
                          <a:latin typeface="+mn-lt"/>
                        </a:rPr>
                        <a:t>District of Columbia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Yes - not specified</a:t>
                      </a:r>
                    </a:p>
                  </a:txBody>
                  <a:tcPr marT="0" marB="0" anchor="ctr"/>
                </a:tc>
                <a:extLst>
                  <a:ext uri="{0D108BD9-81ED-4DB2-BD59-A6C34878D82A}">
                    <a16:rowId xmlns:a16="http://schemas.microsoft.com/office/drawing/2014/main" val="881325384"/>
                  </a:ext>
                </a:extLst>
              </a:tr>
              <a:tr h="228600">
                <a:tc>
                  <a:txBody>
                    <a:bodyPr/>
                    <a:lstStyle/>
                    <a:p>
                      <a:pPr algn="l" fontAlgn="b">
                        <a:buNone/>
                      </a:pPr>
                      <a:r>
                        <a:rPr lang="en-US" sz="1400" b="1" i="0" u="none" strike="noStrike">
                          <a:solidFill>
                            <a:schemeClr val="tx1"/>
                          </a:solidFill>
                          <a:effectLst/>
                          <a:latin typeface="+mn-lt"/>
                        </a:rPr>
                        <a:t>Florida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Limit of 1 unit per day for 365/366 days per state fiscal year</a:t>
                      </a:r>
                    </a:p>
                  </a:txBody>
                  <a:tcPr marT="0" marB="0" anchor="ctr"/>
                </a:tc>
                <a:extLst>
                  <a:ext uri="{0D108BD9-81ED-4DB2-BD59-A6C34878D82A}">
                    <a16:rowId xmlns:a16="http://schemas.microsoft.com/office/drawing/2014/main" val="2673634729"/>
                  </a:ext>
                </a:extLst>
              </a:tr>
              <a:tr h="228600">
                <a:tc>
                  <a:txBody>
                    <a:bodyPr/>
                    <a:lstStyle/>
                    <a:p>
                      <a:pPr algn="l" fontAlgn="b">
                        <a:buNone/>
                      </a:pPr>
                      <a:r>
                        <a:rPr lang="en-US" sz="1400" b="1" i="0" u="none" strike="noStrike">
                          <a:solidFill>
                            <a:schemeClr val="tx1"/>
                          </a:solidFill>
                          <a:effectLst/>
                          <a:latin typeface="+mn-lt"/>
                        </a:rPr>
                        <a:t>Hawaii</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3746126467"/>
                  </a:ext>
                </a:extLst>
              </a:tr>
              <a:tr h="228600">
                <a:tc>
                  <a:txBody>
                    <a:bodyPr/>
                    <a:lstStyle/>
                    <a:p>
                      <a:pPr algn="l" fontAlgn="b">
                        <a:buNone/>
                      </a:pPr>
                      <a:r>
                        <a:rPr lang="en-US" sz="1400" b="1" i="0" u="none" strike="noStrike">
                          <a:solidFill>
                            <a:schemeClr val="tx1"/>
                          </a:solidFill>
                          <a:effectLst/>
                          <a:latin typeface="+mn-lt"/>
                        </a:rPr>
                        <a:t>Idaho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2969969543"/>
                  </a:ext>
                </a:extLst>
              </a:tr>
              <a:tr h="228600">
                <a:tc>
                  <a:txBody>
                    <a:bodyPr/>
                    <a:lstStyle/>
                    <a:p>
                      <a:pPr algn="l" fontAlgn="b">
                        <a:buNone/>
                      </a:pPr>
                      <a:r>
                        <a:rPr lang="en-US" sz="1400" b="1" i="0" u="none" strike="noStrike">
                          <a:solidFill>
                            <a:schemeClr val="tx1"/>
                          </a:solidFill>
                          <a:effectLst/>
                          <a:latin typeface="+mn-lt"/>
                        </a:rPr>
                        <a:t>Indiana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mn-lt"/>
                        </a:rPr>
                        <a:t>Not reported</a:t>
                      </a:r>
                    </a:p>
                  </a:txBody>
                  <a:tcPr marT="0" marB="0" anchor="ctr"/>
                </a:tc>
                <a:extLst>
                  <a:ext uri="{0D108BD9-81ED-4DB2-BD59-A6C34878D82A}">
                    <a16:rowId xmlns:a16="http://schemas.microsoft.com/office/drawing/2014/main" val="1148891542"/>
                  </a:ext>
                </a:extLst>
              </a:tr>
              <a:tr h="228600">
                <a:tc>
                  <a:txBody>
                    <a:bodyPr/>
                    <a:lstStyle/>
                    <a:p>
                      <a:pPr algn="l" fontAlgn="b">
                        <a:buNone/>
                      </a:pPr>
                      <a:r>
                        <a:rPr lang="en-US" sz="1400" b="1" i="0" u="none" strike="noStrike">
                          <a:solidFill>
                            <a:schemeClr val="tx1"/>
                          </a:solidFill>
                          <a:effectLst/>
                          <a:latin typeface="+mn-lt"/>
                        </a:rPr>
                        <a:t>Iowa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2528261726"/>
                  </a:ext>
                </a:extLst>
              </a:tr>
              <a:tr h="228600">
                <a:tc>
                  <a:txBody>
                    <a:bodyPr/>
                    <a:lstStyle/>
                    <a:p>
                      <a:pPr algn="l" fontAlgn="b">
                        <a:buNone/>
                      </a:pPr>
                      <a:r>
                        <a:rPr lang="en-US" sz="1400" b="1" i="0" u="none" strike="noStrike">
                          <a:solidFill>
                            <a:schemeClr val="tx1"/>
                          </a:solidFill>
                          <a:effectLst/>
                          <a:latin typeface="+mn-lt"/>
                        </a:rPr>
                        <a:t>Kansas</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3747179404"/>
                  </a:ext>
                </a:extLst>
              </a:tr>
              <a:tr h="228600">
                <a:tc>
                  <a:txBody>
                    <a:bodyPr/>
                    <a:lstStyle/>
                    <a:p>
                      <a:pPr algn="l" fontAlgn="b">
                        <a:buNone/>
                      </a:pPr>
                      <a:r>
                        <a:rPr lang="en-US" sz="1400" b="1" i="0" u="none" strike="noStrike">
                          <a:solidFill>
                            <a:schemeClr val="tx1"/>
                          </a:solidFill>
                          <a:effectLst/>
                          <a:latin typeface="+mn-lt"/>
                        </a:rPr>
                        <a:t>Kentucky</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mn-lt"/>
                        </a:rPr>
                        <a:t>Not reported</a:t>
                      </a:r>
                    </a:p>
                  </a:txBody>
                  <a:tcPr marT="0" marB="0" anchor="ctr"/>
                </a:tc>
                <a:extLst>
                  <a:ext uri="{0D108BD9-81ED-4DB2-BD59-A6C34878D82A}">
                    <a16:rowId xmlns:a16="http://schemas.microsoft.com/office/drawing/2014/main" val="748471748"/>
                  </a:ext>
                </a:extLst>
              </a:tr>
              <a:tr h="228600">
                <a:tc>
                  <a:txBody>
                    <a:bodyPr/>
                    <a:lstStyle/>
                    <a:p>
                      <a:pPr algn="l" fontAlgn="b">
                        <a:buNone/>
                      </a:pPr>
                      <a:r>
                        <a:rPr lang="en-US" sz="1400" b="1" i="0" u="none" strike="noStrike">
                          <a:solidFill>
                            <a:schemeClr val="tx1"/>
                          </a:solidFill>
                          <a:effectLst/>
                          <a:latin typeface="+mn-lt"/>
                        </a:rPr>
                        <a:t>Louisiana</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mn-lt"/>
                        </a:rPr>
                        <a:t>Not reported</a:t>
                      </a:r>
                    </a:p>
                  </a:txBody>
                  <a:tcPr marT="0" marB="0" anchor="ctr"/>
                </a:tc>
                <a:extLst>
                  <a:ext uri="{0D108BD9-81ED-4DB2-BD59-A6C34878D82A}">
                    <a16:rowId xmlns:a16="http://schemas.microsoft.com/office/drawing/2014/main" val="2915301169"/>
                  </a:ext>
                </a:extLst>
              </a:tr>
              <a:tr h="228600">
                <a:tc>
                  <a:txBody>
                    <a:bodyPr/>
                    <a:lstStyle/>
                    <a:p>
                      <a:pPr algn="l" fontAlgn="b">
                        <a:buNone/>
                      </a:pPr>
                      <a:r>
                        <a:rPr lang="en-US" sz="1400" b="1" i="0" u="none" strike="noStrike">
                          <a:solidFill>
                            <a:schemeClr val="tx1"/>
                          </a:solidFill>
                          <a:effectLst/>
                          <a:latin typeface="+mn-lt"/>
                        </a:rPr>
                        <a:t>Maryland</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Yes - not specified</a:t>
                      </a:r>
                    </a:p>
                  </a:txBody>
                  <a:tcPr marT="0" marB="0" anchor="ctr"/>
                </a:tc>
                <a:extLst>
                  <a:ext uri="{0D108BD9-81ED-4DB2-BD59-A6C34878D82A}">
                    <a16:rowId xmlns:a16="http://schemas.microsoft.com/office/drawing/2014/main" val="127436877"/>
                  </a:ext>
                </a:extLst>
              </a:tr>
              <a:tr h="228600">
                <a:tc>
                  <a:txBody>
                    <a:bodyPr/>
                    <a:lstStyle/>
                    <a:p>
                      <a:pPr algn="l" fontAlgn="b">
                        <a:buNone/>
                      </a:pPr>
                      <a:r>
                        <a:rPr lang="en-US" sz="1400" b="1" i="0" u="none" strike="noStrike">
                          <a:solidFill>
                            <a:schemeClr val="tx1"/>
                          </a:solidFill>
                          <a:effectLst/>
                          <a:latin typeface="+mn-lt"/>
                        </a:rPr>
                        <a:t>Massachusetts</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1010012267"/>
                  </a:ext>
                </a:extLst>
              </a:tr>
              <a:tr h="228600">
                <a:tc>
                  <a:txBody>
                    <a:bodyPr/>
                    <a:lstStyle/>
                    <a:p>
                      <a:pPr algn="l" fontAlgn="b">
                        <a:buNone/>
                      </a:pPr>
                      <a:r>
                        <a:rPr lang="en-US" sz="1400" b="1" i="0" u="none" strike="noStrike">
                          <a:solidFill>
                            <a:schemeClr val="tx1"/>
                          </a:solidFill>
                          <a:effectLst/>
                          <a:latin typeface="+mn-lt"/>
                        </a:rPr>
                        <a:t>Michigan</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tc>
                  <a:txBody>
                    <a:bodyPr/>
                    <a:lstStyle/>
                    <a:p>
                      <a:pPr algn="l" fontAlgn="b">
                        <a:buNone/>
                      </a:pPr>
                      <a:r>
                        <a:rPr lang="en-US" sz="1400" b="0" i="0" u="none" strike="noStrike">
                          <a:solidFill>
                            <a:schemeClr val="tx1"/>
                          </a:solidFill>
                          <a:effectLst/>
                          <a:latin typeface="+mn-lt"/>
                        </a:rPr>
                        <a:t>No</a:t>
                      </a:r>
                    </a:p>
                  </a:txBody>
                  <a:tcPr marT="0" marB="0" anchor="ctr"/>
                </a:tc>
                <a:extLst>
                  <a:ext uri="{0D108BD9-81ED-4DB2-BD59-A6C34878D82A}">
                    <a16:rowId xmlns:a16="http://schemas.microsoft.com/office/drawing/2014/main" val="4058893929"/>
                  </a:ext>
                </a:extLst>
              </a:tr>
            </a:tbl>
          </a:graphicData>
        </a:graphic>
      </p:graphicFrame>
      <p:sp>
        <p:nvSpPr>
          <p:cNvPr id="3" name="Title 2">
            <a:extLst>
              <a:ext uri="{FF2B5EF4-FFF2-40B4-BE49-F238E27FC236}">
                <a16:creationId xmlns:a16="http://schemas.microsoft.com/office/drawing/2014/main" id="{FBC1E69D-3A28-1E20-0AEF-BFFCF216EB5F}"/>
              </a:ext>
            </a:extLst>
          </p:cNvPr>
          <p:cNvSpPr>
            <a:spLocks noGrp="1"/>
          </p:cNvSpPr>
          <p:nvPr>
            <p:ph type="title"/>
          </p:nvPr>
        </p:nvSpPr>
        <p:spPr>
          <a:xfrm>
            <a:off x="190877" y="355098"/>
            <a:ext cx="11810245" cy="1030225"/>
          </a:xfrm>
        </p:spPr>
        <p:txBody>
          <a:bodyPr>
            <a:normAutofit fontScale="90000"/>
          </a:bodyPr>
          <a:lstStyle/>
          <a:p>
            <a:r>
              <a:rPr lang="en-US" dirty="0"/>
              <a:t>3.k. Medicaid Reimbursement For Peer Support Services Across States</a:t>
            </a:r>
            <a:r>
              <a:rPr lang="en-US" baseline="30000" dirty="0"/>
              <a:t>37</a:t>
            </a:r>
            <a:endParaRPr lang="en-US" dirty="0"/>
          </a:p>
        </p:txBody>
      </p:sp>
      <p:sp>
        <p:nvSpPr>
          <p:cNvPr id="4" name="Slide Number Placeholder 3">
            <a:extLst>
              <a:ext uri="{FF2B5EF4-FFF2-40B4-BE49-F238E27FC236}">
                <a16:creationId xmlns:a16="http://schemas.microsoft.com/office/drawing/2014/main" id="{39708B12-E3C5-C4F9-0596-8E03064AAB74}"/>
              </a:ext>
            </a:extLst>
          </p:cNvPr>
          <p:cNvSpPr>
            <a:spLocks noGrp="1"/>
          </p:cNvSpPr>
          <p:nvPr>
            <p:ph type="sldNum" sz="quarter" idx="14"/>
          </p:nvPr>
        </p:nvSpPr>
        <p:spPr/>
        <p:txBody>
          <a:bodyPr/>
          <a:lstStyle/>
          <a:p>
            <a:fld id="{027E8CCC-CF4B-46E8-91C5-9CFA5180D914}" type="slidenum">
              <a:rPr lang="en-US" smtClean="0"/>
              <a:pPr/>
              <a:t>33</a:t>
            </a:fld>
            <a:endParaRPr lang="en-US"/>
          </a:p>
        </p:txBody>
      </p:sp>
      <p:sp>
        <p:nvSpPr>
          <p:cNvPr id="7" name="Rectangle 6">
            <a:extLst>
              <a:ext uri="{FF2B5EF4-FFF2-40B4-BE49-F238E27FC236}">
                <a16:creationId xmlns:a16="http://schemas.microsoft.com/office/drawing/2014/main" id="{6F6B49C7-171C-C592-41FF-D6F054C0613B}"/>
              </a:ext>
            </a:extLst>
          </p:cNvPr>
          <p:cNvSpPr/>
          <p:nvPr/>
        </p:nvSpPr>
        <p:spPr>
          <a:xfrm>
            <a:off x="406400" y="1673430"/>
            <a:ext cx="2288159" cy="41535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All 40 states in this analysis reimburse Medicaid for mental health peer support services. </a:t>
            </a:r>
            <a:br>
              <a:rPr lang="en-US" sz="1300"/>
            </a:br>
            <a:br>
              <a:rPr lang="en-US" sz="1300"/>
            </a:br>
            <a:r>
              <a:rPr lang="en-US" sz="1300"/>
              <a:t>However, differences in credentialing, supervision, and payment structures affect implementation, scalability, and consistency.</a:t>
            </a:r>
            <a:br>
              <a:rPr lang="en-US" sz="1300"/>
            </a:br>
            <a:br>
              <a:rPr lang="en-US" sz="1300"/>
            </a:br>
            <a:r>
              <a:rPr lang="en-US" sz="1300"/>
              <a:t>As workforce shortages persist, peer support is increasingly used to extend care for serious mental illness and substance use disorders, expanding access while raising considerations around quality oversight and integration into care teams.</a:t>
            </a:r>
          </a:p>
        </p:txBody>
      </p:sp>
    </p:spTree>
    <p:extLst>
      <p:ext uri="{BB962C8B-B14F-4D97-AF65-F5344CB8AC3E}">
        <p14:creationId xmlns:p14="http://schemas.microsoft.com/office/powerpoint/2010/main" val="3179609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66B5D-78F6-F585-96AF-61A61A59B4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3251AF-4781-99B4-0598-AAB7A98B50C5}"/>
              </a:ext>
            </a:extLst>
          </p:cNvPr>
          <p:cNvSpPr>
            <a:spLocks noGrp="1"/>
          </p:cNvSpPr>
          <p:nvPr>
            <p:ph type="title"/>
          </p:nvPr>
        </p:nvSpPr>
        <p:spPr>
          <a:xfrm>
            <a:off x="396240" y="187960"/>
            <a:ext cx="11186160" cy="1030225"/>
          </a:xfrm>
        </p:spPr>
        <p:txBody>
          <a:bodyPr>
            <a:normAutofit fontScale="90000"/>
          </a:bodyPr>
          <a:lstStyle/>
          <a:p>
            <a:r>
              <a:rPr lang="en-US" dirty="0"/>
              <a:t>3.l. State Medicaid Plans Requiring Peer Service Reimbursement (Continued)</a:t>
            </a:r>
            <a:r>
              <a:rPr lang="en-US" baseline="30000" dirty="0"/>
              <a:t>37</a:t>
            </a:r>
            <a:endParaRPr lang="en-US" dirty="0"/>
          </a:p>
        </p:txBody>
      </p:sp>
      <p:sp>
        <p:nvSpPr>
          <p:cNvPr id="4" name="Slide Number Placeholder 3">
            <a:extLst>
              <a:ext uri="{FF2B5EF4-FFF2-40B4-BE49-F238E27FC236}">
                <a16:creationId xmlns:a16="http://schemas.microsoft.com/office/drawing/2014/main" id="{4DDF849A-83C7-0376-D921-008555C458C0}"/>
              </a:ext>
            </a:extLst>
          </p:cNvPr>
          <p:cNvSpPr>
            <a:spLocks noGrp="1"/>
          </p:cNvSpPr>
          <p:nvPr>
            <p:ph type="sldNum" sz="quarter" idx="14"/>
          </p:nvPr>
        </p:nvSpPr>
        <p:spPr/>
        <p:txBody>
          <a:bodyPr/>
          <a:lstStyle/>
          <a:p>
            <a:fld id="{027E8CCC-CF4B-46E8-91C5-9CFA5180D914}" type="slidenum">
              <a:rPr lang="en-US" smtClean="0"/>
              <a:pPr/>
              <a:t>34</a:t>
            </a:fld>
            <a:endParaRPr lang="en-US"/>
          </a:p>
        </p:txBody>
      </p:sp>
      <p:graphicFrame>
        <p:nvGraphicFramePr>
          <p:cNvPr id="10" name="Content Placeholder 9">
            <a:extLst>
              <a:ext uri="{FF2B5EF4-FFF2-40B4-BE49-F238E27FC236}">
                <a16:creationId xmlns:a16="http://schemas.microsoft.com/office/drawing/2014/main" id="{20433AAF-84EB-1E58-F8B7-BE3F031E026F}"/>
              </a:ext>
            </a:extLst>
          </p:cNvPr>
          <p:cNvGraphicFramePr>
            <a:graphicFrameLocks noGrp="1"/>
          </p:cNvGraphicFramePr>
          <p:nvPr>
            <p:ph idx="4294967295"/>
            <p:extLst>
              <p:ext uri="{D42A27DB-BD31-4B8C-83A1-F6EECF244321}">
                <p14:modId xmlns:p14="http://schemas.microsoft.com/office/powerpoint/2010/main" val="2046764577"/>
              </p:ext>
            </p:extLst>
          </p:nvPr>
        </p:nvGraphicFramePr>
        <p:xfrm>
          <a:off x="94736" y="1352697"/>
          <a:ext cx="5890954" cy="4844583"/>
        </p:xfrm>
        <a:graphic>
          <a:graphicData uri="http://schemas.openxmlformats.org/drawingml/2006/table">
            <a:tbl>
              <a:tblPr firstRow="1" bandRow="1">
                <a:tableStyleId>{5C22544A-7EE6-4342-B048-85BDC9FD1C3A}</a:tableStyleId>
              </a:tblPr>
              <a:tblGrid>
                <a:gridCol w="997881">
                  <a:extLst>
                    <a:ext uri="{9D8B030D-6E8A-4147-A177-3AD203B41FA5}">
                      <a16:colId xmlns:a16="http://schemas.microsoft.com/office/drawing/2014/main" val="433495933"/>
                    </a:ext>
                  </a:extLst>
                </a:gridCol>
                <a:gridCol w="1227160">
                  <a:extLst>
                    <a:ext uri="{9D8B030D-6E8A-4147-A177-3AD203B41FA5}">
                      <a16:colId xmlns:a16="http://schemas.microsoft.com/office/drawing/2014/main" val="2081169330"/>
                    </a:ext>
                  </a:extLst>
                </a:gridCol>
                <a:gridCol w="3665913">
                  <a:extLst>
                    <a:ext uri="{9D8B030D-6E8A-4147-A177-3AD203B41FA5}">
                      <a16:colId xmlns:a16="http://schemas.microsoft.com/office/drawing/2014/main" val="4068219795"/>
                    </a:ext>
                  </a:extLst>
                </a:gridCol>
              </a:tblGrid>
              <a:tr h="323336">
                <a:tc>
                  <a:txBody>
                    <a:bodyPr/>
                    <a:lstStyle/>
                    <a:p>
                      <a:r>
                        <a:rPr lang="en-US" sz="1400"/>
                        <a:t>State</a:t>
                      </a:r>
                    </a:p>
                  </a:txBody>
                  <a:tcPr/>
                </a:tc>
                <a:tc>
                  <a:txBody>
                    <a:bodyPr/>
                    <a:lstStyle/>
                    <a:p>
                      <a:r>
                        <a:rPr lang="en-US" sz="1400"/>
                        <a:t>Copayment?</a:t>
                      </a:r>
                    </a:p>
                  </a:txBody>
                  <a:tcPr/>
                </a:tc>
                <a:tc>
                  <a:txBody>
                    <a:bodyPr/>
                    <a:lstStyle/>
                    <a:p>
                      <a:r>
                        <a:rPr lang="en-US" sz="1400"/>
                        <a:t>Limits On Services? </a:t>
                      </a:r>
                    </a:p>
                  </a:txBody>
                  <a:tcPr/>
                </a:tc>
                <a:extLst>
                  <a:ext uri="{0D108BD9-81ED-4DB2-BD59-A6C34878D82A}">
                    <a16:rowId xmlns:a16="http://schemas.microsoft.com/office/drawing/2014/main" val="841990454"/>
                  </a:ext>
                </a:extLst>
              </a:tr>
              <a:tr h="609106">
                <a:tc>
                  <a:txBody>
                    <a:bodyPr/>
                    <a:lstStyle/>
                    <a:p>
                      <a:pPr algn="l" fontAlgn="b">
                        <a:buNone/>
                      </a:pPr>
                      <a:r>
                        <a:rPr lang="en-US" sz="1200" b="1" i="0" u="none" strike="noStrike">
                          <a:solidFill>
                            <a:schemeClr val="tx1"/>
                          </a:solidFill>
                          <a:effectLst/>
                          <a:latin typeface="+mn-lt"/>
                        </a:rPr>
                        <a:t>Mississippi</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For community mental health centers only, limit of 6 per day; 15 minutes unit; 200 per state fiscal year</a:t>
                      </a:r>
                    </a:p>
                  </a:txBody>
                  <a:tcPr marT="7620" marB="0" anchor="ctr"/>
                </a:tc>
                <a:extLst>
                  <a:ext uri="{0D108BD9-81ED-4DB2-BD59-A6C34878D82A}">
                    <a16:rowId xmlns:a16="http://schemas.microsoft.com/office/drawing/2014/main" val="867259243"/>
                  </a:ext>
                </a:extLst>
              </a:tr>
              <a:tr h="213107">
                <a:tc>
                  <a:txBody>
                    <a:bodyPr/>
                    <a:lstStyle/>
                    <a:p>
                      <a:pPr algn="l" fontAlgn="b">
                        <a:buNone/>
                      </a:pPr>
                      <a:r>
                        <a:rPr lang="en-US" sz="1200" b="1" i="0" u="none" strike="noStrike">
                          <a:solidFill>
                            <a:schemeClr val="tx1"/>
                          </a:solidFill>
                          <a:effectLst/>
                          <a:latin typeface="+mn-lt"/>
                        </a:rPr>
                        <a:t>Missouri</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250617331"/>
                  </a:ext>
                </a:extLst>
              </a:tr>
              <a:tr h="213107">
                <a:tc>
                  <a:txBody>
                    <a:bodyPr/>
                    <a:lstStyle/>
                    <a:p>
                      <a:pPr algn="l" fontAlgn="b">
                        <a:buNone/>
                      </a:pPr>
                      <a:r>
                        <a:rPr lang="en-US" sz="1200" b="1" i="0" u="none" strike="noStrike">
                          <a:solidFill>
                            <a:schemeClr val="tx1"/>
                          </a:solidFill>
                          <a:effectLst/>
                          <a:latin typeface="+mn-lt"/>
                        </a:rPr>
                        <a:t>Montana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Yes - not specified</a:t>
                      </a:r>
                    </a:p>
                  </a:txBody>
                  <a:tcPr marT="7620" marB="0" anchor="ctr"/>
                </a:tc>
                <a:extLst>
                  <a:ext uri="{0D108BD9-81ED-4DB2-BD59-A6C34878D82A}">
                    <a16:rowId xmlns:a16="http://schemas.microsoft.com/office/drawing/2014/main" val="1012582477"/>
                  </a:ext>
                </a:extLst>
              </a:tr>
              <a:tr h="213107">
                <a:tc>
                  <a:txBody>
                    <a:bodyPr/>
                    <a:lstStyle/>
                    <a:p>
                      <a:pPr algn="l" fontAlgn="b">
                        <a:buNone/>
                      </a:pPr>
                      <a:r>
                        <a:rPr lang="en-US" sz="1200" b="1" i="0" u="none" strike="noStrike">
                          <a:solidFill>
                            <a:schemeClr val="tx1"/>
                          </a:solidFill>
                          <a:effectLst/>
                          <a:latin typeface="+mn-lt"/>
                        </a:rPr>
                        <a:t>Nebraska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1893536519"/>
                  </a:ext>
                </a:extLst>
              </a:tr>
              <a:tr h="408459">
                <a:tc>
                  <a:txBody>
                    <a:bodyPr/>
                    <a:lstStyle/>
                    <a:p>
                      <a:pPr algn="l" fontAlgn="b">
                        <a:buNone/>
                      </a:pPr>
                      <a:r>
                        <a:rPr lang="en-US" sz="1200" b="1" i="0" u="none" strike="noStrike">
                          <a:solidFill>
                            <a:schemeClr val="tx1"/>
                          </a:solidFill>
                          <a:effectLst/>
                          <a:latin typeface="+mn-lt"/>
                        </a:rPr>
                        <a:t>Nevada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Prior authorization is required; limits vary by level of care</a:t>
                      </a:r>
                    </a:p>
                  </a:txBody>
                  <a:tcPr marT="7620" marB="0" anchor="ctr"/>
                </a:tc>
                <a:extLst>
                  <a:ext uri="{0D108BD9-81ED-4DB2-BD59-A6C34878D82A}">
                    <a16:rowId xmlns:a16="http://schemas.microsoft.com/office/drawing/2014/main" val="2006848430"/>
                  </a:ext>
                </a:extLst>
              </a:tr>
              <a:tr h="213107">
                <a:tc>
                  <a:txBody>
                    <a:bodyPr/>
                    <a:lstStyle/>
                    <a:p>
                      <a:pPr algn="l" fontAlgn="b">
                        <a:buNone/>
                      </a:pPr>
                      <a:r>
                        <a:rPr lang="en-US" sz="1200" b="1" i="0" u="none" strike="noStrike">
                          <a:solidFill>
                            <a:schemeClr val="tx1"/>
                          </a:solidFill>
                          <a:effectLst/>
                          <a:latin typeface="+mn-lt"/>
                        </a:rPr>
                        <a:t>New Jersey</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2136526975"/>
                  </a:ext>
                </a:extLst>
              </a:tr>
              <a:tr h="213107">
                <a:tc>
                  <a:txBody>
                    <a:bodyPr/>
                    <a:lstStyle/>
                    <a:p>
                      <a:pPr algn="l" fontAlgn="b">
                        <a:buNone/>
                      </a:pPr>
                      <a:r>
                        <a:rPr lang="en-US" sz="1200" b="1" i="0" u="none" strike="noStrike">
                          <a:solidFill>
                            <a:schemeClr val="tx1"/>
                          </a:solidFill>
                          <a:effectLst/>
                          <a:latin typeface="+mn-lt"/>
                        </a:rPr>
                        <a:t>New Mexico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804124486"/>
                  </a:ext>
                </a:extLst>
              </a:tr>
              <a:tr h="213107">
                <a:tc>
                  <a:txBody>
                    <a:bodyPr/>
                    <a:lstStyle/>
                    <a:p>
                      <a:pPr algn="l" fontAlgn="b">
                        <a:buNone/>
                      </a:pPr>
                      <a:r>
                        <a:rPr lang="en-US" sz="1200" b="1" i="0" u="none" strike="noStrike">
                          <a:solidFill>
                            <a:schemeClr val="tx1"/>
                          </a:solidFill>
                          <a:effectLst/>
                          <a:latin typeface="+mn-lt"/>
                        </a:rPr>
                        <a:t>New York</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1283652808"/>
                  </a:ext>
                </a:extLst>
              </a:tr>
              <a:tr h="711052">
                <a:tc>
                  <a:txBody>
                    <a:bodyPr/>
                    <a:lstStyle/>
                    <a:p>
                      <a:pPr algn="l" fontAlgn="b">
                        <a:buNone/>
                      </a:pPr>
                      <a:r>
                        <a:rPr lang="en-US" sz="1200" b="1" i="0" u="none" strike="noStrike">
                          <a:solidFill>
                            <a:schemeClr val="tx1"/>
                          </a:solidFill>
                          <a:effectLst/>
                          <a:latin typeface="+mn-lt"/>
                        </a:rPr>
                        <a:t>North Carolina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Limit of 24 unmanaged visits once per episode of care per state fiscal year; prior authorization is required for up to 270 units of service per 90 days - additional units may be authorized if clinically appropriate</a:t>
                      </a:r>
                    </a:p>
                  </a:txBody>
                  <a:tcPr marT="7620" marB="0" anchor="ctr"/>
                </a:tc>
                <a:extLst>
                  <a:ext uri="{0D108BD9-81ED-4DB2-BD59-A6C34878D82A}">
                    <a16:rowId xmlns:a16="http://schemas.microsoft.com/office/drawing/2014/main" val="962021324"/>
                  </a:ext>
                </a:extLst>
              </a:tr>
              <a:tr h="359521">
                <a:tc>
                  <a:txBody>
                    <a:bodyPr/>
                    <a:lstStyle/>
                    <a:p>
                      <a:pPr algn="l" fontAlgn="b">
                        <a:buNone/>
                      </a:pPr>
                      <a:r>
                        <a:rPr lang="en-US" sz="1200" b="1" i="0" u="none" strike="noStrike">
                          <a:solidFill>
                            <a:schemeClr val="tx1"/>
                          </a:solidFill>
                          <a:effectLst/>
                          <a:latin typeface="+mn-lt"/>
                        </a:rPr>
                        <a:t>North Dakota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Only covered for individuals eligible for 1915(i)</a:t>
                      </a:r>
                    </a:p>
                  </a:txBody>
                  <a:tcPr marT="7620" marB="0" anchor="ctr"/>
                </a:tc>
                <a:extLst>
                  <a:ext uri="{0D108BD9-81ED-4DB2-BD59-A6C34878D82A}">
                    <a16:rowId xmlns:a16="http://schemas.microsoft.com/office/drawing/2014/main" val="2505931141"/>
                  </a:ext>
                </a:extLst>
              </a:tr>
              <a:tr h="535287">
                <a:tc>
                  <a:txBody>
                    <a:bodyPr/>
                    <a:lstStyle/>
                    <a:p>
                      <a:pPr algn="l" fontAlgn="b">
                        <a:buNone/>
                      </a:pPr>
                      <a:r>
                        <a:rPr lang="en-US" sz="1200" b="1" i="0" u="none" strike="noStrike">
                          <a:solidFill>
                            <a:schemeClr val="tx1"/>
                          </a:solidFill>
                          <a:effectLst/>
                          <a:latin typeface="+mn-lt"/>
                        </a:rPr>
                        <a:t>Ohio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Covered for individuals enrolled in 1915(i) Specialized Recovery Services Program, and for Substance Use Disorder</a:t>
                      </a:r>
                    </a:p>
                  </a:txBody>
                  <a:tcPr marT="7620" marB="0" anchor="ctr"/>
                </a:tc>
                <a:extLst>
                  <a:ext uri="{0D108BD9-81ED-4DB2-BD59-A6C34878D82A}">
                    <a16:rowId xmlns:a16="http://schemas.microsoft.com/office/drawing/2014/main" val="4264272408"/>
                  </a:ext>
                </a:extLst>
              </a:tr>
              <a:tr h="213107">
                <a:tc>
                  <a:txBody>
                    <a:bodyPr/>
                    <a:lstStyle/>
                    <a:p>
                      <a:pPr algn="l" fontAlgn="b">
                        <a:buNone/>
                      </a:pPr>
                      <a:r>
                        <a:rPr lang="en-US" sz="1200" b="1" i="0" u="none" strike="noStrike">
                          <a:solidFill>
                            <a:schemeClr val="tx1"/>
                          </a:solidFill>
                          <a:effectLst/>
                          <a:latin typeface="+mn-lt"/>
                        </a:rPr>
                        <a:t>Oklahoma</a:t>
                      </a:r>
                    </a:p>
                  </a:txBody>
                  <a:tcPr marT="7620" marB="0" anchor="ctr"/>
                </a:tc>
                <a:tc>
                  <a:txBody>
                    <a:bodyPr/>
                    <a:lstStyle/>
                    <a:p>
                      <a:pPr algn="l" fontAlgn="b">
                        <a:buNone/>
                      </a:pPr>
                      <a:r>
                        <a:rPr lang="en-US" sz="1200" b="0" i="0" u="none" strike="noStrike">
                          <a:solidFill>
                            <a:schemeClr val="tx1"/>
                          </a:solidFill>
                          <a:effectLst/>
                          <a:latin typeface="+mn-lt"/>
                        </a:rPr>
                        <a:t>$3 </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1363516255"/>
                  </a:ext>
                </a:extLst>
              </a:tr>
            </a:tbl>
          </a:graphicData>
        </a:graphic>
      </p:graphicFrame>
      <p:graphicFrame>
        <p:nvGraphicFramePr>
          <p:cNvPr id="2" name="Content Placeholder 9">
            <a:extLst>
              <a:ext uri="{FF2B5EF4-FFF2-40B4-BE49-F238E27FC236}">
                <a16:creationId xmlns:a16="http://schemas.microsoft.com/office/drawing/2014/main" id="{ED5E2520-2742-5FEA-D94C-1D8AE2D2AEF2}"/>
              </a:ext>
            </a:extLst>
          </p:cNvPr>
          <p:cNvGraphicFramePr>
            <a:graphicFrameLocks/>
          </p:cNvGraphicFramePr>
          <p:nvPr>
            <p:extLst>
              <p:ext uri="{D42A27DB-BD31-4B8C-83A1-F6EECF244321}">
                <p14:modId xmlns:p14="http://schemas.microsoft.com/office/powerpoint/2010/main" val="2711219300"/>
              </p:ext>
            </p:extLst>
          </p:nvPr>
        </p:nvGraphicFramePr>
        <p:xfrm>
          <a:off x="6087686" y="1360688"/>
          <a:ext cx="6009578" cy="4552139"/>
        </p:xfrm>
        <a:graphic>
          <a:graphicData uri="http://schemas.openxmlformats.org/drawingml/2006/table">
            <a:tbl>
              <a:tblPr firstRow="1" bandRow="1">
                <a:tableStyleId>{5C22544A-7EE6-4342-B048-85BDC9FD1C3A}</a:tableStyleId>
              </a:tblPr>
              <a:tblGrid>
                <a:gridCol w="1105594">
                  <a:extLst>
                    <a:ext uri="{9D8B030D-6E8A-4147-A177-3AD203B41FA5}">
                      <a16:colId xmlns:a16="http://schemas.microsoft.com/office/drawing/2014/main" val="433495933"/>
                    </a:ext>
                  </a:extLst>
                </a:gridCol>
                <a:gridCol w="1249680">
                  <a:extLst>
                    <a:ext uri="{9D8B030D-6E8A-4147-A177-3AD203B41FA5}">
                      <a16:colId xmlns:a16="http://schemas.microsoft.com/office/drawing/2014/main" val="2081169330"/>
                    </a:ext>
                  </a:extLst>
                </a:gridCol>
                <a:gridCol w="3654304">
                  <a:extLst>
                    <a:ext uri="{9D8B030D-6E8A-4147-A177-3AD203B41FA5}">
                      <a16:colId xmlns:a16="http://schemas.microsoft.com/office/drawing/2014/main" val="4068219795"/>
                    </a:ext>
                  </a:extLst>
                </a:gridCol>
              </a:tblGrid>
              <a:tr h="318507">
                <a:tc>
                  <a:txBody>
                    <a:bodyPr/>
                    <a:lstStyle/>
                    <a:p>
                      <a:r>
                        <a:rPr lang="en-US" sz="1400"/>
                        <a:t>State</a:t>
                      </a:r>
                    </a:p>
                  </a:txBody>
                  <a:tcPr/>
                </a:tc>
                <a:tc>
                  <a:txBody>
                    <a:bodyPr/>
                    <a:lstStyle/>
                    <a:p>
                      <a:r>
                        <a:rPr lang="en-US" sz="1400"/>
                        <a:t>Copayment?</a:t>
                      </a:r>
                    </a:p>
                  </a:txBody>
                  <a:tcPr/>
                </a:tc>
                <a:tc>
                  <a:txBody>
                    <a:bodyPr/>
                    <a:lstStyle/>
                    <a:p>
                      <a:r>
                        <a:rPr lang="en-US" sz="1400"/>
                        <a:t>Limits On Services? </a:t>
                      </a:r>
                    </a:p>
                  </a:txBody>
                  <a:tcPr/>
                </a:tc>
                <a:extLst>
                  <a:ext uri="{0D108BD9-81ED-4DB2-BD59-A6C34878D82A}">
                    <a16:rowId xmlns:a16="http://schemas.microsoft.com/office/drawing/2014/main" val="841990454"/>
                  </a:ext>
                </a:extLst>
              </a:tr>
              <a:tr h="199067">
                <a:tc>
                  <a:txBody>
                    <a:bodyPr/>
                    <a:lstStyle/>
                    <a:p>
                      <a:pPr algn="l" fontAlgn="b">
                        <a:buNone/>
                      </a:pPr>
                      <a:r>
                        <a:rPr lang="en-US" sz="1200" b="1" i="0" u="none" strike="noStrike">
                          <a:solidFill>
                            <a:schemeClr val="tx1"/>
                          </a:solidFill>
                          <a:effectLst/>
                          <a:latin typeface="+mn-lt"/>
                        </a:rPr>
                        <a:t>Oregon</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Limit of 96 units, with a 15 minute unit max</a:t>
                      </a:r>
                    </a:p>
                  </a:txBody>
                  <a:tcPr marT="7620" marB="0" anchor="ctr"/>
                </a:tc>
                <a:extLst>
                  <a:ext uri="{0D108BD9-81ED-4DB2-BD59-A6C34878D82A}">
                    <a16:rowId xmlns:a16="http://schemas.microsoft.com/office/drawing/2014/main" val="881325384"/>
                  </a:ext>
                </a:extLst>
              </a:tr>
              <a:tr h="390172">
                <a:tc>
                  <a:txBody>
                    <a:bodyPr/>
                    <a:lstStyle/>
                    <a:p>
                      <a:pPr algn="l" fontAlgn="b">
                        <a:buNone/>
                      </a:pPr>
                      <a:r>
                        <a:rPr lang="en-US" sz="1200" b="1" i="0" u="none" strike="noStrike">
                          <a:solidFill>
                            <a:schemeClr val="tx1"/>
                          </a:solidFill>
                          <a:effectLst/>
                          <a:latin typeface="+mn-lt"/>
                        </a:rPr>
                        <a:t>Pennsylvania</a:t>
                      </a:r>
                    </a:p>
                  </a:txBody>
                  <a:tcPr marT="7620" marB="0" anchor="ctr"/>
                </a:tc>
                <a:tc>
                  <a:txBody>
                    <a:bodyPr/>
                    <a:lstStyle/>
                    <a:p>
                      <a:pPr algn="l" fontAlgn="b">
                        <a:buNone/>
                      </a:pPr>
                      <a:r>
                        <a:rPr lang="en-US" sz="1200" b="0" i="0" u="none" strike="noStrike">
                          <a:solidFill>
                            <a:schemeClr val="tx1"/>
                          </a:solidFill>
                          <a:effectLst/>
                          <a:latin typeface="+mn-lt"/>
                        </a:rPr>
                        <a:t>$.65 per unit of service</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2673634729"/>
                  </a:ext>
                </a:extLst>
              </a:tr>
              <a:tr h="390172">
                <a:tc>
                  <a:txBody>
                    <a:bodyPr/>
                    <a:lstStyle/>
                    <a:p>
                      <a:pPr algn="l" fontAlgn="b">
                        <a:buNone/>
                      </a:pPr>
                      <a:r>
                        <a:rPr lang="en-US" sz="1200" b="1" i="0" u="none" strike="noStrike">
                          <a:solidFill>
                            <a:schemeClr val="tx1"/>
                          </a:solidFill>
                          <a:effectLst/>
                          <a:latin typeface="+mn-lt"/>
                        </a:rPr>
                        <a:t>Rhode Island</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3746126467"/>
                  </a:ext>
                </a:extLst>
              </a:tr>
              <a:tr h="674249">
                <a:tc>
                  <a:txBody>
                    <a:bodyPr/>
                    <a:lstStyle/>
                    <a:p>
                      <a:pPr algn="l" fontAlgn="b">
                        <a:buNone/>
                      </a:pPr>
                      <a:r>
                        <a:rPr lang="en-US" sz="1200" b="1" i="0" u="none" strike="noStrike">
                          <a:solidFill>
                            <a:schemeClr val="tx1"/>
                          </a:solidFill>
                          <a:effectLst/>
                          <a:latin typeface="+mn-lt"/>
                        </a:rPr>
                        <a:t>South Carolina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Limit of 16 15-minute units per day; only provided by SC Department of Mental Health and Department of Alcohol and Other Drug Abuse Services</a:t>
                      </a:r>
                    </a:p>
                  </a:txBody>
                  <a:tcPr marT="7620" marB="0" anchor="ctr"/>
                </a:tc>
                <a:extLst>
                  <a:ext uri="{0D108BD9-81ED-4DB2-BD59-A6C34878D82A}">
                    <a16:rowId xmlns:a16="http://schemas.microsoft.com/office/drawing/2014/main" val="1999866448"/>
                  </a:ext>
                </a:extLst>
              </a:tr>
              <a:tr h="199067">
                <a:tc>
                  <a:txBody>
                    <a:bodyPr/>
                    <a:lstStyle/>
                    <a:p>
                      <a:pPr algn="l" fontAlgn="b">
                        <a:buNone/>
                      </a:pPr>
                      <a:r>
                        <a:rPr lang="en-US" sz="1200" b="1" i="0" u="none" strike="noStrike">
                          <a:solidFill>
                            <a:schemeClr val="tx1"/>
                          </a:solidFill>
                          <a:effectLst/>
                          <a:latin typeface="+mn-lt"/>
                        </a:rPr>
                        <a:t>Tennessee</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867259243"/>
                  </a:ext>
                </a:extLst>
              </a:tr>
              <a:tr h="581276">
                <a:tc>
                  <a:txBody>
                    <a:bodyPr/>
                    <a:lstStyle/>
                    <a:p>
                      <a:pPr algn="l" fontAlgn="b">
                        <a:buNone/>
                      </a:pPr>
                      <a:r>
                        <a:rPr lang="en-US" sz="1200" b="1" i="0" u="none" strike="noStrike">
                          <a:solidFill>
                            <a:schemeClr val="tx1"/>
                          </a:solidFill>
                          <a:effectLst/>
                          <a:latin typeface="+mn-lt"/>
                        </a:rPr>
                        <a:t>Texas</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Limit of 104 units in a rolling 6 month period; the limit may be exceeded with documentation of medical necessity for the additional services</a:t>
                      </a:r>
                    </a:p>
                  </a:txBody>
                  <a:tcPr marT="7620" marB="0" anchor="ctr"/>
                </a:tc>
                <a:extLst>
                  <a:ext uri="{0D108BD9-81ED-4DB2-BD59-A6C34878D82A}">
                    <a16:rowId xmlns:a16="http://schemas.microsoft.com/office/drawing/2014/main" val="1259457286"/>
                  </a:ext>
                </a:extLst>
              </a:tr>
              <a:tr h="199067">
                <a:tc>
                  <a:txBody>
                    <a:bodyPr/>
                    <a:lstStyle/>
                    <a:p>
                      <a:pPr algn="l" fontAlgn="b">
                        <a:buNone/>
                      </a:pPr>
                      <a:r>
                        <a:rPr lang="en-US" sz="1200" b="1" i="0" u="none" strike="noStrike">
                          <a:solidFill>
                            <a:schemeClr val="tx1"/>
                          </a:solidFill>
                          <a:effectLst/>
                          <a:latin typeface="+mn-lt"/>
                        </a:rPr>
                        <a:t>Virginia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Registration is required</a:t>
                      </a:r>
                    </a:p>
                  </a:txBody>
                  <a:tcPr marT="7620" marB="0" anchor="ctr"/>
                </a:tc>
                <a:extLst>
                  <a:ext uri="{0D108BD9-81ED-4DB2-BD59-A6C34878D82A}">
                    <a16:rowId xmlns:a16="http://schemas.microsoft.com/office/drawing/2014/main" val="1926514996"/>
                  </a:ext>
                </a:extLst>
              </a:tr>
              <a:tr h="390172">
                <a:tc>
                  <a:txBody>
                    <a:bodyPr/>
                    <a:lstStyle/>
                    <a:p>
                      <a:pPr algn="l" fontAlgn="b">
                        <a:buNone/>
                      </a:pPr>
                      <a:r>
                        <a:rPr lang="en-US" sz="1200" b="1" i="0" u="none" strike="noStrike">
                          <a:solidFill>
                            <a:schemeClr val="tx1"/>
                          </a:solidFill>
                          <a:effectLst/>
                          <a:latin typeface="+mn-lt"/>
                        </a:rPr>
                        <a:t>Washington</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2410081143"/>
                  </a:ext>
                </a:extLst>
              </a:tr>
              <a:tr h="390172">
                <a:tc>
                  <a:txBody>
                    <a:bodyPr/>
                    <a:lstStyle/>
                    <a:p>
                      <a:pPr algn="l" fontAlgn="b">
                        <a:buNone/>
                      </a:pPr>
                      <a:r>
                        <a:rPr lang="en-US" sz="1200" b="1" i="0" u="none" strike="noStrike">
                          <a:solidFill>
                            <a:schemeClr val="tx1"/>
                          </a:solidFill>
                          <a:effectLst/>
                          <a:latin typeface="+mn-lt"/>
                        </a:rPr>
                        <a:t>West Virginia</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Based on medical necessity</a:t>
                      </a:r>
                    </a:p>
                  </a:txBody>
                  <a:tcPr marT="7620" marB="0" anchor="ctr"/>
                </a:tc>
                <a:extLst>
                  <a:ext uri="{0D108BD9-81ED-4DB2-BD59-A6C34878D82A}">
                    <a16:rowId xmlns:a16="http://schemas.microsoft.com/office/drawing/2014/main" val="2606616353"/>
                  </a:ext>
                </a:extLst>
              </a:tr>
              <a:tr h="390172">
                <a:tc>
                  <a:txBody>
                    <a:bodyPr/>
                    <a:lstStyle/>
                    <a:p>
                      <a:pPr algn="l" fontAlgn="b">
                        <a:buNone/>
                      </a:pPr>
                      <a:r>
                        <a:rPr lang="en-US" sz="1200" b="1" i="0" u="none" strike="noStrike">
                          <a:solidFill>
                            <a:schemeClr val="tx1"/>
                          </a:solidFill>
                          <a:effectLst/>
                          <a:latin typeface="+mn-lt"/>
                        </a:rPr>
                        <a:t>Wisconsin</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Limited to programs that include peer supports in the State Plan (psychosocial rehab, residential SUD treatment, SUD health home)</a:t>
                      </a:r>
                    </a:p>
                  </a:txBody>
                  <a:tcPr marT="7620" marB="0" anchor="ctr"/>
                </a:tc>
                <a:extLst>
                  <a:ext uri="{0D108BD9-81ED-4DB2-BD59-A6C34878D82A}">
                    <a16:rowId xmlns:a16="http://schemas.microsoft.com/office/drawing/2014/main" val="2632912396"/>
                  </a:ext>
                </a:extLst>
              </a:tr>
              <a:tr h="199067">
                <a:tc>
                  <a:txBody>
                    <a:bodyPr/>
                    <a:lstStyle/>
                    <a:p>
                      <a:pPr algn="l" fontAlgn="b">
                        <a:buNone/>
                      </a:pPr>
                      <a:r>
                        <a:rPr lang="en-US" sz="1200" b="1" i="0" u="none" strike="noStrike">
                          <a:solidFill>
                            <a:schemeClr val="tx1"/>
                          </a:solidFill>
                          <a:effectLst/>
                          <a:latin typeface="+mn-lt"/>
                        </a:rPr>
                        <a:t>Wyoming</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tc>
                  <a:txBody>
                    <a:bodyPr/>
                    <a:lstStyle/>
                    <a:p>
                      <a:pPr algn="l" fontAlgn="b">
                        <a:buNone/>
                      </a:pPr>
                      <a:r>
                        <a:rPr lang="en-US" sz="1200" b="0" i="0" u="none" strike="noStrike">
                          <a:solidFill>
                            <a:schemeClr val="tx1"/>
                          </a:solidFill>
                          <a:effectLst/>
                          <a:latin typeface="+mn-lt"/>
                        </a:rPr>
                        <a:t>No</a:t>
                      </a:r>
                    </a:p>
                  </a:txBody>
                  <a:tcPr marT="7620" marB="0" anchor="ctr"/>
                </a:tc>
                <a:extLst>
                  <a:ext uri="{0D108BD9-81ED-4DB2-BD59-A6C34878D82A}">
                    <a16:rowId xmlns:a16="http://schemas.microsoft.com/office/drawing/2014/main" val="3221708175"/>
                  </a:ext>
                </a:extLst>
              </a:tr>
            </a:tbl>
          </a:graphicData>
        </a:graphic>
      </p:graphicFrame>
    </p:spTree>
    <p:extLst>
      <p:ext uri="{BB962C8B-B14F-4D97-AF65-F5344CB8AC3E}">
        <p14:creationId xmlns:p14="http://schemas.microsoft.com/office/powerpoint/2010/main" val="2275172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6CF42-8D56-E4BB-6348-F2E267B8D7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E660BF-7DB1-A394-6F26-A0874C1C4160}"/>
              </a:ext>
            </a:extLst>
          </p:cNvPr>
          <p:cNvSpPr>
            <a:spLocks noGrp="1"/>
          </p:cNvSpPr>
          <p:nvPr>
            <p:ph type="body" sz="quarter" idx="10"/>
          </p:nvPr>
        </p:nvSpPr>
        <p:spPr>
          <a:xfrm>
            <a:off x="457200" y="2063262"/>
            <a:ext cx="11277600" cy="1676400"/>
          </a:xfrm>
        </p:spPr>
        <p:txBody>
          <a:bodyPr>
            <a:normAutofit/>
          </a:bodyPr>
          <a:lstStyle/>
          <a:p>
            <a:r>
              <a:rPr lang="en-US"/>
              <a:t>4. Workforce Challenges: Closing The Behavioral Health Capacity Gap</a:t>
            </a:r>
          </a:p>
        </p:txBody>
      </p:sp>
      <p:sp>
        <p:nvSpPr>
          <p:cNvPr id="5" name="Slide Number Placeholder 4">
            <a:extLst>
              <a:ext uri="{FF2B5EF4-FFF2-40B4-BE49-F238E27FC236}">
                <a16:creationId xmlns:a16="http://schemas.microsoft.com/office/drawing/2014/main" id="{E1BC0710-7EEC-7C28-0A39-BA601EB49535}"/>
              </a:ext>
            </a:extLst>
          </p:cNvPr>
          <p:cNvSpPr>
            <a:spLocks noGrp="1"/>
          </p:cNvSpPr>
          <p:nvPr>
            <p:ph type="sldNum" sz="quarter" idx="14"/>
          </p:nvPr>
        </p:nvSpPr>
        <p:spPr/>
        <p:txBody>
          <a:bodyPr/>
          <a:lstStyle/>
          <a:p>
            <a:fld id="{027E8CCC-CF4B-46E8-91C5-9CFA5180D914}" type="slidenum">
              <a:rPr lang="en-US" smtClean="0"/>
              <a:pPr/>
              <a:t>35</a:t>
            </a:fld>
            <a:endParaRPr lang="en-US"/>
          </a:p>
        </p:txBody>
      </p:sp>
    </p:spTree>
    <p:extLst>
      <p:ext uri="{BB962C8B-B14F-4D97-AF65-F5344CB8AC3E}">
        <p14:creationId xmlns:p14="http://schemas.microsoft.com/office/powerpoint/2010/main" val="2575362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6936B891-8962-A90E-BAC1-29E0CB19475B}"/>
              </a:ext>
            </a:extLst>
          </p:cNvPr>
          <p:cNvGraphicFramePr>
            <a:graphicFrameLocks/>
          </p:cNvGraphicFramePr>
          <p:nvPr>
            <p:extLst>
              <p:ext uri="{D42A27DB-BD31-4B8C-83A1-F6EECF244321}">
                <p14:modId xmlns:p14="http://schemas.microsoft.com/office/powerpoint/2010/main" val="3280311997"/>
              </p:ext>
            </p:extLst>
          </p:nvPr>
        </p:nvGraphicFramePr>
        <p:xfrm>
          <a:off x="990599" y="1707893"/>
          <a:ext cx="9787153" cy="1820679"/>
        </p:xfrm>
        <a:graphic>
          <a:graphicData uri="http://schemas.openxmlformats.org/drawingml/2006/table">
            <a:tbl>
              <a:tblPr firstRow="1" bandRow="1">
                <a:tableStyleId>{073A0DAA-6AF3-43AB-8588-CEC1D06C72B9}</a:tableStyleId>
              </a:tblPr>
              <a:tblGrid>
                <a:gridCol w="3773278">
                  <a:extLst>
                    <a:ext uri="{9D8B030D-6E8A-4147-A177-3AD203B41FA5}">
                      <a16:colId xmlns:a16="http://schemas.microsoft.com/office/drawing/2014/main" val="431855613"/>
                    </a:ext>
                  </a:extLst>
                </a:gridCol>
                <a:gridCol w="2450475">
                  <a:extLst>
                    <a:ext uri="{9D8B030D-6E8A-4147-A177-3AD203B41FA5}">
                      <a16:colId xmlns:a16="http://schemas.microsoft.com/office/drawing/2014/main" val="149243850"/>
                    </a:ext>
                  </a:extLst>
                </a:gridCol>
                <a:gridCol w="3563400">
                  <a:extLst>
                    <a:ext uri="{9D8B030D-6E8A-4147-A177-3AD203B41FA5}">
                      <a16:colId xmlns:a16="http://schemas.microsoft.com/office/drawing/2014/main" val="1148852423"/>
                    </a:ext>
                  </a:extLst>
                </a:gridCol>
              </a:tblGrid>
              <a:tr h="556143">
                <a:tc>
                  <a:txBody>
                    <a:bodyPr/>
                    <a:lstStyle/>
                    <a:p>
                      <a:r>
                        <a:rPr lang="en-US" sz="1400"/>
                        <a:t>Occupation</a:t>
                      </a:r>
                    </a:p>
                  </a:txBody>
                  <a:tcPr anchor="ctr"/>
                </a:tc>
                <a:tc>
                  <a:txBody>
                    <a:bodyPr/>
                    <a:lstStyle/>
                    <a:p>
                      <a:pPr algn="ctr" fontAlgn="b">
                        <a:buNone/>
                      </a:pPr>
                      <a:r>
                        <a:rPr lang="en-US" sz="1400" b="1" i="0" u="none" strike="noStrike">
                          <a:solidFill>
                            <a:schemeClr val="bg1"/>
                          </a:solidFill>
                          <a:effectLst/>
                          <a:latin typeface="+mn-lt"/>
                        </a:rPr>
                        <a:t>Number of Providers</a:t>
                      </a:r>
                    </a:p>
                  </a:txBody>
                  <a:tcPr marL="7620" marR="7620" marT="7620" marB="0" anchor="ctr"/>
                </a:tc>
                <a:tc>
                  <a:txBody>
                    <a:bodyPr/>
                    <a:lstStyle/>
                    <a:p>
                      <a:pPr algn="ctr" fontAlgn="b">
                        <a:buNone/>
                      </a:pPr>
                      <a:r>
                        <a:rPr lang="en-US" sz="1400" b="1" i="0" u="none" strike="noStrike">
                          <a:solidFill>
                            <a:schemeClr val="bg1"/>
                          </a:solidFill>
                          <a:effectLst/>
                          <a:latin typeface="+mn-lt"/>
                        </a:rPr>
                        <a:t>Number of Providers Per 100,000</a:t>
                      </a:r>
                    </a:p>
                  </a:txBody>
                  <a:tcPr marL="7620" marR="7620" marT="7620" marB="0" anchor="ctr"/>
                </a:tc>
                <a:extLst>
                  <a:ext uri="{0D108BD9-81ED-4DB2-BD59-A6C34878D82A}">
                    <a16:rowId xmlns:a16="http://schemas.microsoft.com/office/drawing/2014/main" val="215878268"/>
                  </a:ext>
                </a:extLst>
              </a:tr>
              <a:tr h="421512">
                <a:tc>
                  <a:txBody>
                    <a:bodyPr/>
                    <a:lstStyle/>
                    <a:p>
                      <a:pPr algn="l" fontAlgn="b">
                        <a:buNone/>
                      </a:pPr>
                      <a:r>
                        <a:rPr lang="en-US" sz="1200" b="0" i="0" u="none" strike="noStrike">
                          <a:solidFill>
                            <a:schemeClr val="tx1"/>
                          </a:solidFill>
                          <a:effectLst/>
                          <a:latin typeface="+mn-lt"/>
                        </a:rPr>
                        <a:t>Psychiatric Nurse Practitioners</a:t>
                      </a:r>
                    </a:p>
                  </a:txBody>
                  <a:tcPr marT="7620" marB="0" anchor="ctr"/>
                </a:tc>
                <a:tc>
                  <a:txBody>
                    <a:bodyPr/>
                    <a:lstStyle/>
                    <a:p>
                      <a:pPr algn="ctr" fontAlgn="b">
                        <a:buNone/>
                      </a:pPr>
                      <a:r>
                        <a:rPr lang="en-US" sz="1200" b="0" i="0" u="none" strike="noStrike">
                          <a:solidFill>
                            <a:schemeClr val="tx1"/>
                          </a:solidFill>
                          <a:effectLst/>
                          <a:latin typeface="+mn-lt"/>
                        </a:rPr>
                        <a:t>25,520</a:t>
                      </a:r>
                    </a:p>
                  </a:txBody>
                  <a:tcPr marL="7620" marR="7620" marT="7620" marB="0" anchor="ctr"/>
                </a:tc>
                <a:tc>
                  <a:txBody>
                    <a:bodyPr/>
                    <a:lstStyle/>
                    <a:p>
                      <a:pPr algn="ctr" fontAlgn="b">
                        <a:buNone/>
                      </a:pPr>
                      <a:r>
                        <a:rPr lang="en-US" sz="1200" b="0" i="0" u="none" strike="noStrike">
                          <a:solidFill>
                            <a:schemeClr val="tx1"/>
                          </a:solidFill>
                          <a:effectLst/>
                          <a:latin typeface="+mn-lt"/>
                        </a:rPr>
                        <a:t>7.5</a:t>
                      </a:r>
                    </a:p>
                  </a:txBody>
                  <a:tcPr marL="7620" marR="7620" marT="7620" marB="0" anchor="ctr"/>
                </a:tc>
                <a:extLst>
                  <a:ext uri="{0D108BD9-81ED-4DB2-BD59-A6C34878D82A}">
                    <a16:rowId xmlns:a16="http://schemas.microsoft.com/office/drawing/2014/main" val="562434466"/>
                  </a:ext>
                </a:extLst>
              </a:tr>
              <a:tr h="421512">
                <a:tc>
                  <a:txBody>
                    <a:bodyPr/>
                    <a:lstStyle/>
                    <a:p>
                      <a:pPr algn="l" fontAlgn="b">
                        <a:buNone/>
                      </a:pPr>
                      <a:r>
                        <a:rPr lang="en-US" sz="1200" b="0" i="0" u="none" strike="noStrike">
                          <a:solidFill>
                            <a:schemeClr val="tx1"/>
                          </a:solidFill>
                          <a:effectLst/>
                          <a:latin typeface="+mn-lt"/>
                        </a:rPr>
                        <a:t>Child &amp; Adolescent Psychiatry</a:t>
                      </a:r>
                    </a:p>
                  </a:txBody>
                  <a:tcPr marT="7620" marB="0" anchor="ctr"/>
                </a:tc>
                <a:tc>
                  <a:txBody>
                    <a:bodyPr/>
                    <a:lstStyle/>
                    <a:p>
                      <a:pPr algn="ctr" fontAlgn="b">
                        <a:buNone/>
                      </a:pPr>
                      <a:r>
                        <a:rPr lang="en-US" sz="1200" b="0" i="0" u="none" strike="noStrike">
                          <a:solidFill>
                            <a:schemeClr val="tx1"/>
                          </a:solidFill>
                          <a:effectLst/>
                          <a:latin typeface="+mn-lt"/>
                        </a:rPr>
                        <a:t>10,920</a:t>
                      </a:r>
                    </a:p>
                  </a:txBody>
                  <a:tcPr marL="7620" marR="7620" marT="7620" marB="0" anchor="ctr"/>
                </a:tc>
                <a:tc>
                  <a:txBody>
                    <a:bodyPr/>
                    <a:lstStyle/>
                    <a:p>
                      <a:pPr algn="ctr" fontAlgn="b">
                        <a:buNone/>
                      </a:pPr>
                      <a:r>
                        <a:rPr lang="en-US" sz="1200" b="0" i="0" u="none" strike="noStrike">
                          <a:solidFill>
                            <a:schemeClr val="tx1"/>
                          </a:solidFill>
                          <a:effectLst/>
                          <a:latin typeface="+mn-lt"/>
                        </a:rPr>
                        <a:t>3.2</a:t>
                      </a:r>
                    </a:p>
                  </a:txBody>
                  <a:tcPr marL="7620" marR="7620" marT="7620" marB="0" anchor="ctr"/>
                </a:tc>
                <a:extLst>
                  <a:ext uri="{0D108BD9-81ED-4DB2-BD59-A6C34878D82A}">
                    <a16:rowId xmlns:a16="http://schemas.microsoft.com/office/drawing/2014/main" val="1550565090"/>
                  </a:ext>
                </a:extLst>
              </a:tr>
              <a:tr h="421512">
                <a:tc>
                  <a:txBody>
                    <a:bodyPr/>
                    <a:lstStyle/>
                    <a:p>
                      <a:pPr algn="l" fontAlgn="b">
                        <a:buNone/>
                      </a:pPr>
                      <a:r>
                        <a:rPr lang="en-US" sz="1200" b="0" i="0" u="none" strike="noStrike">
                          <a:solidFill>
                            <a:schemeClr val="tx1"/>
                          </a:solidFill>
                          <a:effectLst/>
                          <a:latin typeface="+mn-lt"/>
                        </a:rPr>
                        <a:t>Psychiatric Physician Assistants</a:t>
                      </a:r>
                    </a:p>
                  </a:txBody>
                  <a:tcPr marT="7620" marB="0" anchor="ctr"/>
                </a:tc>
                <a:tc>
                  <a:txBody>
                    <a:bodyPr/>
                    <a:lstStyle/>
                    <a:p>
                      <a:pPr algn="ctr" fontAlgn="b">
                        <a:buNone/>
                      </a:pPr>
                      <a:r>
                        <a:rPr lang="en-US" sz="1200" b="0" i="0" u="none" strike="noStrike">
                          <a:solidFill>
                            <a:schemeClr val="tx1"/>
                          </a:solidFill>
                          <a:effectLst/>
                          <a:latin typeface="+mn-lt"/>
                        </a:rPr>
                        <a:t>3,830</a:t>
                      </a:r>
                    </a:p>
                  </a:txBody>
                  <a:tcPr marL="7620" marR="7620" marT="7620" marB="0" anchor="ctr">
                    <a:solidFill>
                      <a:srgbClr val="CCCDD0"/>
                    </a:solidFill>
                  </a:tcPr>
                </a:tc>
                <a:tc>
                  <a:txBody>
                    <a:bodyPr/>
                    <a:lstStyle/>
                    <a:p>
                      <a:pPr algn="ctr" fontAlgn="b">
                        <a:buNone/>
                      </a:pPr>
                      <a:r>
                        <a:rPr lang="en-US" sz="1200" b="0" i="0" u="none" strike="noStrike">
                          <a:solidFill>
                            <a:schemeClr val="tx1"/>
                          </a:solidFill>
                          <a:effectLst/>
                          <a:latin typeface="+mn-lt"/>
                        </a:rPr>
                        <a:t>1.1</a:t>
                      </a:r>
                    </a:p>
                  </a:txBody>
                  <a:tcPr marL="7620" marR="7620" marT="7620" marB="0" anchor="ctr">
                    <a:solidFill>
                      <a:srgbClr val="CCCDD0"/>
                    </a:solidFill>
                  </a:tcPr>
                </a:tc>
                <a:extLst>
                  <a:ext uri="{0D108BD9-81ED-4DB2-BD59-A6C34878D82A}">
                    <a16:rowId xmlns:a16="http://schemas.microsoft.com/office/drawing/2014/main" val="2994603487"/>
                  </a:ext>
                </a:extLst>
              </a:tr>
            </a:tbl>
          </a:graphicData>
        </a:graphic>
      </p:graphicFrame>
      <p:sp>
        <p:nvSpPr>
          <p:cNvPr id="2" name="Content Placeholder 1">
            <a:extLst>
              <a:ext uri="{FF2B5EF4-FFF2-40B4-BE49-F238E27FC236}">
                <a16:creationId xmlns:a16="http://schemas.microsoft.com/office/drawing/2014/main" id="{8B0D915A-3EAD-3808-F475-EE1E59B49F72}"/>
              </a:ext>
            </a:extLst>
          </p:cNvPr>
          <p:cNvSpPr>
            <a:spLocks noGrp="1"/>
          </p:cNvSpPr>
          <p:nvPr>
            <p:ph idx="1"/>
          </p:nvPr>
        </p:nvSpPr>
        <p:spPr>
          <a:xfrm>
            <a:off x="609600" y="1411225"/>
            <a:ext cx="10972800" cy="4733610"/>
          </a:xfrm>
        </p:spPr>
        <p:txBody>
          <a:bodyPr/>
          <a:lstStyle/>
          <a:p>
            <a:pPr marL="0" indent="0">
              <a:buNone/>
            </a:pPr>
            <a:endParaRPr lang="en-US"/>
          </a:p>
          <a:p>
            <a:endParaRPr lang="en-US"/>
          </a:p>
        </p:txBody>
      </p:sp>
      <p:sp>
        <p:nvSpPr>
          <p:cNvPr id="3" name="Title 2">
            <a:extLst>
              <a:ext uri="{FF2B5EF4-FFF2-40B4-BE49-F238E27FC236}">
                <a16:creationId xmlns:a16="http://schemas.microsoft.com/office/drawing/2014/main" id="{FFA7A1D1-C633-0A0F-FD37-12CAF13F66C8}"/>
              </a:ext>
            </a:extLst>
          </p:cNvPr>
          <p:cNvSpPr>
            <a:spLocks noGrp="1"/>
          </p:cNvSpPr>
          <p:nvPr>
            <p:ph type="title"/>
          </p:nvPr>
        </p:nvSpPr>
        <p:spPr/>
        <p:txBody>
          <a:bodyPr>
            <a:normAutofit fontScale="90000"/>
          </a:bodyPr>
          <a:lstStyle/>
          <a:p>
            <a:r>
              <a:rPr lang="en-US" dirty="0"/>
              <a:t>4.a. Number Of Psychiatrists &amp; Mental Health Specialist Prescribers, Total &amp; Per 100,000 Population, 2026</a:t>
            </a:r>
            <a:r>
              <a:rPr lang="en-US" baseline="30000" dirty="0"/>
              <a:t>15,38</a:t>
            </a:r>
            <a:endParaRPr lang="en-US" dirty="0"/>
          </a:p>
        </p:txBody>
      </p:sp>
      <p:sp>
        <p:nvSpPr>
          <p:cNvPr id="4" name="Slide Number Placeholder 3">
            <a:extLst>
              <a:ext uri="{FF2B5EF4-FFF2-40B4-BE49-F238E27FC236}">
                <a16:creationId xmlns:a16="http://schemas.microsoft.com/office/drawing/2014/main" id="{F6765CBB-6A04-FF6F-3DB3-3F1B7A9D5389}"/>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7" name="Rectangle 6">
            <a:extLst>
              <a:ext uri="{FF2B5EF4-FFF2-40B4-BE49-F238E27FC236}">
                <a16:creationId xmlns:a16="http://schemas.microsoft.com/office/drawing/2014/main" id="{DC82326A-2B4C-04C1-9B2B-48954A979EFA}"/>
              </a:ext>
            </a:extLst>
          </p:cNvPr>
          <p:cNvSpPr/>
          <p:nvPr/>
        </p:nvSpPr>
        <p:spPr>
          <a:xfrm>
            <a:off x="990600" y="3926365"/>
            <a:ext cx="9787152" cy="165147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The behavioral health prescriber workforce remains limited relative to population need, with particularly low supply in specialized areas such as child and adolescent psychiatry. While psychiatric nurse practitioners represent the largest share of prescribers, overall capacity remains constrained across disciplines.</a:t>
            </a:r>
            <a:br>
              <a:rPr lang="en-US" sz="1300"/>
            </a:br>
            <a:endParaRPr lang="en-US" sz="1300"/>
          </a:p>
          <a:p>
            <a:r>
              <a:rPr lang="en-US" sz="1300"/>
              <a:t>This imbalance contributes to access challenges, extended wait times, and uneven geographic distribution, reinforcing the need for multidisciplinary care models, expanded scope of practice, and strategies that optimize the effective use of available prescriber capacity.</a:t>
            </a:r>
          </a:p>
        </p:txBody>
      </p:sp>
    </p:spTree>
    <p:extLst>
      <p:ext uri="{BB962C8B-B14F-4D97-AF65-F5344CB8AC3E}">
        <p14:creationId xmlns:p14="http://schemas.microsoft.com/office/powerpoint/2010/main" val="1232886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ED9F2-F6A4-5646-3504-A05CFD79CAD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F2C7EE-D560-0400-E62E-73A241A81F10}"/>
              </a:ext>
            </a:extLst>
          </p:cNvPr>
          <p:cNvSpPr>
            <a:spLocks noGrp="1"/>
          </p:cNvSpPr>
          <p:nvPr>
            <p:ph idx="1"/>
          </p:nvPr>
        </p:nvSpPr>
        <p:spPr>
          <a:xfrm>
            <a:off x="609600" y="1411225"/>
            <a:ext cx="10972800" cy="4733610"/>
          </a:xfrm>
        </p:spPr>
        <p:txBody>
          <a:bodyPr/>
          <a:lstStyle/>
          <a:p>
            <a:pPr marL="0" indent="0">
              <a:buNone/>
            </a:pPr>
            <a:endParaRPr lang="en-US"/>
          </a:p>
          <a:p>
            <a:endParaRPr lang="en-US"/>
          </a:p>
        </p:txBody>
      </p:sp>
      <p:sp>
        <p:nvSpPr>
          <p:cNvPr id="3" name="Title 2">
            <a:extLst>
              <a:ext uri="{FF2B5EF4-FFF2-40B4-BE49-F238E27FC236}">
                <a16:creationId xmlns:a16="http://schemas.microsoft.com/office/drawing/2014/main" id="{AE89CD03-A8B4-6376-AFD8-5247EC4C9DC8}"/>
              </a:ext>
            </a:extLst>
          </p:cNvPr>
          <p:cNvSpPr>
            <a:spLocks noGrp="1"/>
          </p:cNvSpPr>
          <p:nvPr>
            <p:ph type="title"/>
          </p:nvPr>
        </p:nvSpPr>
        <p:spPr/>
        <p:txBody>
          <a:bodyPr>
            <a:normAutofit fontScale="90000"/>
          </a:bodyPr>
          <a:lstStyle/>
          <a:p>
            <a:r>
              <a:rPr lang="en-US" dirty="0"/>
              <a:t>4.b. Number Of Behavioral Health Therapists, Total &amp; Per 100,000 Population, 2026</a:t>
            </a:r>
            <a:r>
              <a:rPr lang="en-US" baseline="30000" dirty="0"/>
              <a:t>15,38</a:t>
            </a:r>
            <a:endParaRPr lang="en-US" dirty="0"/>
          </a:p>
        </p:txBody>
      </p:sp>
      <p:sp>
        <p:nvSpPr>
          <p:cNvPr id="4" name="Slide Number Placeholder 3">
            <a:extLst>
              <a:ext uri="{FF2B5EF4-FFF2-40B4-BE49-F238E27FC236}">
                <a16:creationId xmlns:a16="http://schemas.microsoft.com/office/drawing/2014/main" id="{04A4B660-4EE8-2E07-7609-750C2A32F364}"/>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graphicFrame>
        <p:nvGraphicFramePr>
          <p:cNvPr id="9" name="Content Placeholder 5">
            <a:extLst>
              <a:ext uri="{FF2B5EF4-FFF2-40B4-BE49-F238E27FC236}">
                <a16:creationId xmlns:a16="http://schemas.microsoft.com/office/drawing/2014/main" id="{EB9B59E3-1EBF-97F7-F099-FC9ED4FB4DEF}"/>
              </a:ext>
            </a:extLst>
          </p:cNvPr>
          <p:cNvGraphicFramePr>
            <a:graphicFrameLocks/>
          </p:cNvGraphicFramePr>
          <p:nvPr>
            <p:extLst>
              <p:ext uri="{D42A27DB-BD31-4B8C-83A1-F6EECF244321}">
                <p14:modId xmlns:p14="http://schemas.microsoft.com/office/powerpoint/2010/main" val="320285938"/>
              </p:ext>
            </p:extLst>
          </p:nvPr>
        </p:nvGraphicFramePr>
        <p:xfrm>
          <a:off x="269240" y="1646986"/>
          <a:ext cx="8316976" cy="3928239"/>
        </p:xfrm>
        <a:graphic>
          <a:graphicData uri="http://schemas.openxmlformats.org/drawingml/2006/table">
            <a:tbl>
              <a:tblPr firstRow="1" bandRow="1">
                <a:tableStyleId>{073A0DAA-6AF3-43AB-8588-CEC1D06C72B9}</a:tableStyleId>
              </a:tblPr>
              <a:tblGrid>
                <a:gridCol w="3206475">
                  <a:extLst>
                    <a:ext uri="{9D8B030D-6E8A-4147-A177-3AD203B41FA5}">
                      <a16:colId xmlns:a16="http://schemas.microsoft.com/office/drawing/2014/main" val="431855613"/>
                    </a:ext>
                  </a:extLst>
                </a:gridCol>
                <a:gridCol w="2082377">
                  <a:extLst>
                    <a:ext uri="{9D8B030D-6E8A-4147-A177-3AD203B41FA5}">
                      <a16:colId xmlns:a16="http://schemas.microsoft.com/office/drawing/2014/main" val="149243850"/>
                    </a:ext>
                  </a:extLst>
                </a:gridCol>
                <a:gridCol w="3028124">
                  <a:extLst>
                    <a:ext uri="{9D8B030D-6E8A-4147-A177-3AD203B41FA5}">
                      <a16:colId xmlns:a16="http://schemas.microsoft.com/office/drawing/2014/main" val="1148852423"/>
                    </a:ext>
                  </a:extLst>
                </a:gridCol>
              </a:tblGrid>
              <a:tr h="556143">
                <a:tc>
                  <a:txBody>
                    <a:bodyPr/>
                    <a:lstStyle/>
                    <a:p>
                      <a:r>
                        <a:rPr lang="en-US" sz="1400"/>
                        <a:t>Occupation</a:t>
                      </a:r>
                    </a:p>
                  </a:txBody>
                  <a:tcPr anchor="ctr"/>
                </a:tc>
                <a:tc>
                  <a:txBody>
                    <a:bodyPr/>
                    <a:lstStyle/>
                    <a:p>
                      <a:pPr algn="ctr" fontAlgn="b">
                        <a:buNone/>
                      </a:pPr>
                      <a:r>
                        <a:rPr lang="en-US" sz="1400" b="1" i="0" u="none" strike="noStrike">
                          <a:solidFill>
                            <a:schemeClr val="bg1"/>
                          </a:solidFill>
                          <a:effectLst/>
                          <a:latin typeface="+mn-lt"/>
                        </a:rPr>
                        <a:t>Number of Providers</a:t>
                      </a:r>
                    </a:p>
                  </a:txBody>
                  <a:tcPr marL="7620" marR="7620" marT="7620" marB="0" anchor="ctr"/>
                </a:tc>
                <a:tc>
                  <a:txBody>
                    <a:bodyPr/>
                    <a:lstStyle/>
                    <a:p>
                      <a:pPr algn="ctr" fontAlgn="b">
                        <a:buNone/>
                      </a:pPr>
                      <a:r>
                        <a:rPr lang="en-US" sz="1400" b="1" i="0" u="none" strike="noStrike">
                          <a:solidFill>
                            <a:schemeClr val="bg1"/>
                          </a:solidFill>
                          <a:effectLst/>
                          <a:latin typeface="+mn-lt"/>
                        </a:rPr>
                        <a:t>Number of Providers Per 100,000</a:t>
                      </a:r>
                    </a:p>
                  </a:txBody>
                  <a:tcPr marL="7620" marR="7620" marT="7620" marB="0" anchor="ctr"/>
                </a:tc>
                <a:extLst>
                  <a:ext uri="{0D108BD9-81ED-4DB2-BD59-A6C34878D82A}">
                    <a16:rowId xmlns:a16="http://schemas.microsoft.com/office/drawing/2014/main" val="215878268"/>
                  </a:ext>
                </a:extLst>
              </a:tr>
              <a:tr h="421512">
                <a:tc>
                  <a:txBody>
                    <a:bodyPr/>
                    <a:lstStyle/>
                    <a:p>
                      <a:pPr algn="l" fontAlgn="b">
                        <a:buNone/>
                      </a:pPr>
                      <a:r>
                        <a:rPr lang="en-US" sz="1200" b="0" i="0" u="none" strike="noStrike">
                          <a:solidFill>
                            <a:schemeClr val="tx1"/>
                          </a:solidFill>
                          <a:effectLst/>
                          <a:latin typeface="+mn-lt"/>
                        </a:rPr>
                        <a:t>School Counselors</a:t>
                      </a:r>
                    </a:p>
                  </a:txBody>
                  <a:tcPr marT="7620" marB="0" anchor="ctr"/>
                </a:tc>
                <a:tc>
                  <a:txBody>
                    <a:bodyPr/>
                    <a:lstStyle/>
                    <a:p>
                      <a:pPr algn="ctr" fontAlgn="b">
                        <a:buNone/>
                      </a:pPr>
                      <a:r>
                        <a:rPr lang="en-US" sz="1200" b="0" i="0" u="none" strike="noStrike">
                          <a:solidFill>
                            <a:schemeClr val="tx1"/>
                          </a:solidFill>
                          <a:effectLst/>
                          <a:latin typeface="+mn-lt"/>
                        </a:rPr>
                        <a:t>139,080 </a:t>
                      </a:r>
                    </a:p>
                  </a:txBody>
                  <a:tcPr marL="7620" marR="7620" marT="7620" marB="0" anchor="ctr"/>
                </a:tc>
                <a:tc>
                  <a:txBody>
                    <a:bodyPr/>
                    <a:lstStyle/>
                    <a:p>
                      <a:pPr algn="ctr" fontAlgn="b">
                        <a:buNone/>
                      </a:pPr>
                      <a:r>
                        <a:rPr lang="en-US" sz="1200" b="0" i="0" u="none" strike="noStrike">
                          <a:solidFill>
                            <a:schemeClr val="tx1"/>
                          </a:solidFill>
                          <a:effectLst/>
                          <a:latin typeface="+mn-lt"/>
                        </a:rPr>
                        <a:t>40.9</a:t>
                      </a:r>
                    </a:p>
                  </a:txBody>
                  <a:tcPr marL="7620" marR="7620" marT="7620" marB="0" anchor="ctr"/>
                </a:tc>
                <a:extLst>
                  <a:ext uri="{0D108BD9-81ED-4DB2-BD59-A6C34878D82A}">
                    <a16:rowId xmlns:a16="http://schemas.microsoft.com/office/drawing/2014/main" val="562434466"/>
                  </a:ext>
                </a:extLst>
              </a:tr>
              <a:tr h="421512">
                <a:tc>
                  <a:txBody>
                    <a:bodyPr/>
                    <a:lstStyle/>
                    <a:p>
                      <a:pPr algn="l" fontAlgn="b">
                        <a:buNone/>
                      </a:pPr>
                      <a:r>
                        <a:rPr lang="en-US" sz="1200" b="0" i="0" u="none" strike="noStrike">
                          <a:solidFill>
                            <a:schemeClr val="tx1"/>
                          </a:solidFill>
                          <a:effectLst/>
                          <a:latin typeface="+mn-lt"/>
                        </a:rPr>
                        <a:t>Mental Health Counselors</a:t>
                      </a:r>
                    </a:p>
                  </a:txBody>
                  <a:tcPr marT="7620" marB="0" anchor="ctr"/>
                </a:tc>
                <a:tc>
                  <a:txBody>
                    <a:bodyPr/>
                    <a:lstStyle/>
                    <a:p>
                      <a:pPr algn="ctr" fontAlgn="b">
                        <a:buNone/>
                      </a:pPr>
                      <a:r>
                        <a:rPr lang="en-US" sz="1200" b="0" i="0" u="none" strike="noStrike">
                          <a:solidFill>
                            <a:schemeClr val="tx1"/>
                          </a:solidFill>
                          <a:effectLst/>
                          <a:latin typeface="+mn-lt"/>
                        </a:rPr>
                        <a:t>135,960 </a:t>
                      </a:r>
                    </a:p>
                  </a:txBody>
                  <a:tcPr marL="7620" marR="7620" marT="7620" marB="0" anchor="ctr"/>
                </a:tc>
                <a:tc>
                  <a:txBody>
                    <a:bodyPr/>
                    <a:lstStyle/>
                    <a:p>
                      <a:pPr algn="ctr" fontAlgn="b">
                        <a:buNone/>
                      </a:pPr>
                      <a:r>
                        <a:rPr lang="en-US" sz="1200" b="0" i="0" u="none" strike="noStrike">
                          <a:solidFill>
                            <a:schemeClr val="tx1"/>
                          </a:solidFill>
                          <a:effectLst/>
                          <a:latin typeface="+mn-lt"/>
                        </a:rPr>
                        <a:t>40.0</a:t>
                      </a:r>
                    </a:p>
                  </a:txBody>
                  <a:tcPr marL="7620" marR="7620" marT="7620" marB="0" anchor="ctr"/>
                </a:tc>
                <a:extLst>
                  <a:ext uri="{0D108BD9-81ED-4DB2-BD59-A6C34878D82A}">
                    <a16:rowId xmlns:a16="http://schemas.microsoft.com/office/drawing/2014/main" val="1550565090"/>
                  </a:ext>
                </a:extLst>
              </a:tr>
              <a:tr h="421512">
                <a:tc>
                  <a:txBody>
                    <a:bodyPr/>
                    <a:lstStyle/>
                    <a:p>
                      <a:pPr algn="l" fontAlgn="b">
                        <a:buNone/>
                      </a:pPr>
                      <a:r>
                        <a:rPr lang="en-US" sz="1200" b="0" i="0" u="none" strike="noStrike">
                          <a:solidFill>
                            <a:schemeClr val="tx1"/>
                          </a:solidFill>
                          <a:effectLst/>
                          <a:latin typeface="+mn-lt"/>
                        </a:rPr>
                        <a:t>Child, Family, and School Social Workers</a:t>
                      </a:r>
                    </a:p>
                  </a:txBody>
                  <a:tcPr marT="7620" marB="0" anchor="ctr"/>
                </a:tc>
                <a:tc>
                  <a:txBody>
                    <a:bodyPr/>
                    <a:lstStyle/>
                    <a:p>
                      <a:pPr algn="ctr" fontAlgn="b">
                        <a:buNone/>
                      </a:pPr>
                      <a:r>
                        <a:rPr lang="en-US" sz="1200" b="0" i="0" u="none" strike="noStrike">
                          <a:solidFill>
                            <a:schemeClr val="tx1"/>
                          </a:solidFill>
                          <a:effectLst/>
                          <a:latin typeface="+mn-lt"/>
                        </a:rPr>
                        <a:t>132,060</a:t>
                      </a:r>
                    </a:p>
                  </a:txBody>
                  <a:tcPr marL="7620" marR="7620" marT="7620" marB="0" anchor="ctr">
                    <a:solidFill>
                      <a:srgbClr val="CCCDD0"/>
                    </a:solidFill>
                  </a:tcPr>
                </a:tc>
                <a:tc>
                  <a:txBody>
                    <a:bodyPr/>
                    <a:lstStyle/>
                    <a:p>
                      <a:pPr algn="ctr" fontAlgn="b">
                        <a:buNone/>
                      </a:pPr>
                      <a:r>
                        <a:rPr lang="en-US" sz="1200" b="0" i="0" u="none" strike="noStrike">
                          <a:solidFill>
                            <a:schemeClr val="tx1"/>
                          </a:solidFill>
                          <a:effectLst/>
                          <a:latin typeface="+mn-lt"/>
                        </a:rPr>
                        <a:t>38.8</a:t>
                      </a:r>
                    </a:p>
                  </a:txBody>
                  <a:tcPr marL="7620" marR="7620" marT="7620" marB="0" anchor="ctr">
                    <a:solidFill>
                      <a:srgbClr val="CCCDD0"/>
                    </a:solidFill>
                  </a:tcPr>
                </a:tc>
                <a:extLst>
                  <a:ext uri="{0D108BD9-81ED-4DB2-BD59-A6C34878D82A}">
                    <a16:rowId xmlns:a16="http://schemas.microsoft.com/office/drawing/2014/main" val="2994603487"/>
                  </a:ext>
                </a:extLst>
              </a:tr>
              <a:tr h="421512">
                <a:tc>
                  <a:txBody>
                    <a:bodyPr/>
                    <a:lstStyle/>
                    <a:p>
                      <a:pPr algn="l" fontAlgn="b">
                        <a:buNone/>
                      </a:pPr>
                      <a:r>
                        <a:rPr lang="en-US" sz="1200" b="0" i="0" u="none" strike="noStrike">
                          <a:solidFill>
                            <a:schemeClr val="tx1"/>
                          </a:solidFill>
                          <a:effectLst/>
                          <a:latin typeface="+mn-lt"/>
                        </a:rPr>
                        <a:t>Psychologists</a:t>
                      </a:r>
                    </a:p>
                  </a:txBody>
                  <a:tcPr marT="7620" marB="0" anchor="ctr"/>
                </a:tc>
                <a:tc>
                  <a:txBody>
                    <a:bodyPr/>
                    <a:lstStyle/>
                    <a:p>
                      <a:pPr algn="ctr" fontAlgn="b">
                        <a:buNone/>
                      </a:pPr>
                      <a:r>
                        <a:rPr lang="en-US" sz="1200" b="0" i="0" u="none" strike="noStrike">
                          <a:solidFill>
                            <a:schemeClr val="tx1"/>
                          </a:solidFill>
                          <a:effectLst/>
                          <a:latin typeface="+mn-lt"/>
                        </a:rPr>
                        <a:t>115,580 </a:t>
                      </a:r>
                    </a:p>
                  </a:txBody>
                  <a:tcPr marL="7620" marR="7620" marT="7620" marB="0" anchor="ctr"/>
                </a:tc>
                <a:tc>
                  <a:txBody>
                    <a:bodyPr/>
                    <a:lstStyle/>
                    <a:p>
                      <a:pPr algn="ctr" fontAlgn="b">
                        <a:buNone/>
                      </a:pPr>
                      <a:r>
                        <a:rPr lang="en-US" sz="1200" b="0" i="0" u="none" strike="noStrike">
                          <a:solidFill>
                            <a:schemeClr val="tx1"/>
                          </a:solidFill>
                          <a:effectLst/>
                          <a:latin typeface="+mn-lt"/>
                        </a:rPr>
                        <a:t>34.0 </a:t>
                      </a:r>
                    </a:p>
                  </a:txBody>
                  <a:tcPr marL="7620" marR="7620" marT="7620" marB="0" anchor="ctr"/>
                </a:tc>
                <a:extLst>
                  <a:ext uri="{0D108BD9-81ED-4DB2-BD59-A6C34878D82A}">
                    <a16:rowId xmlns:a16="http://schemas.microsoft.com/office/drawing/2014/main" val="92155630"/>
                  </a:ext>
                </a:extLst>
              </a:tr>
              <a:tr h="421512">
                <a:tc>
                  <a:txBody>
                    <a:bodyPr/>
                    <a:lstStyle/>
                    <a:p>
                      <a:pPr algn="l" fontAlgn="b">
                        <a:buNone/>
                      </a:pPr>
                      <a:r>
                        <a:rPr lang="en-US" sz="1200" b="0" i="0" u="none" strike="noStrike">
                          <a:solidFill>
                            <a:schemeClr val="tx1"/>
                          </a:solidFill>
                          <a:effectLst/>
                          <a:latin typeface="+mn-lt"/>
                        </a:rPr>
                        <a:t>Mental Health and Substance Abuse Social Workers</a:t>
                      </a:r>
                    </a:p>
                  </a:txBody>
                  <a:tcPr marT="7620" marB="0" anchor="ctr"/>
                </a:tc>
                <a:tc>
                  <a:txBody>
                    <a:bodyPr/>
                    <a:lstStyle/>
                    <a:p>
                      <a:pPr algn="ctr" fontAlgn="b">
                        <a:buNone/>
                      </a:pPr>
                      <a:r>
                        <a:rPr lang="en-US" sz="1200" b="0" i="0" u="none" strike="noStrike">
                          <a:solidFill>
                            <a:schemeClr val="tx1"/>
                          </a:solidFill>
                          <a:effectLst/>
                          <a:latin typeface="+mn-lt"/>
                        </a:rPr>
                        <a:t>77,060 </a:t>
                      </a:r>
                    </a:p>
                  </a:txBody>
                  <a:tcPr marL="7620" marR="7620" marT="7620" marB="0" anchor="ctr"/>
                </a:tc>
                <a:tc>
                  <a:txBody>
                    <a:bodyPr/>
                    <a:lstStyle/>
                    <a:p>
                      <a:pPr algn="ctr" fontAlgn="b">
                        <a:buNone/>
                      </a:pPr>
                      <a:r>
                        <a:rPr lang="en-US" sz="1200" b="0" i="0" u="none" strike="noStrike">
                          <a:solidFill>
                            <a:schemeClr val="tx1"/>
                          </a:solidFill>
                          <a:effectLst/>
                          <a:latin typeface="+mn-lt"/>
                        </a:rPr>
                        <a:t>22.7 </a:t>
                      </a:r>
                    </a:p>
                  </a:txBody>
                  <a:tcPr marL="7620" marR="7620" marT="7620" marB="0" anchor="ctr"/>
                </a:tc>
                <a:extLst>
                  <a:ext uri="{0D108BD9-81ED-4DB2-BD59-A6C34878D82A}">
                    <a16:rowId xmlns:a16="http://schemas.microsoft.com/office/drawing/2014/main" val="1132052852"/>
                  </a:ext>
                </a:extLst>
              </a:tr>
              <a:tr h="421512">
                <a:tc>
                  <a:txBody>
                    <a:bodyPr/>
                    <a:lstStyle/>
                    <a:p>
                      <a:pPr algn="l" fontAlgn="b">
                        <a:buNone/>
                      </a:pPr>
                      <a:r>
                        <a:rPr lang="en-US" sz="1200" b="0" i="0" u="none" strike="noStrike">
                          <a:solidFill>
                            <a:schemeClr val="tx1"/>
                          </a:solidFill>
                          <a:effectLst/>
                          <a:latin typeface="+mn-lt"/>
                        </a:rPr>
                        <a:t>Healthcare Social Workers</a:t>
                      </a:r>
                    </a:p>
                  </a:txBody>
                  <a:tcPr marT="7620" marB="0" anchor="ctr"/>
                </a:tc>
                <a:tc>
                  <a:txBody>
                    <a:bodyPr/>
                    <a:lstStyle/>
                    <a:p>
                      <a:pPr algn="ctr" fontAlgn="b">
                        <a:buNone/>
                      </a:pPr>
                      <a:r>
                        <a:rPr lang="en-US" sz="1200" b="0" i="0" u="none" strike="noStrike">
                          <a:solidFill>
                            <a:schemeClr val="tx1"/>
                          </a:solidFill>
                          <a:effectLst/>
                          <a:latin typeface="+mn-lt"/>
                        </a:rPr>
                        <a:t>74,710</a:t>
                      </a:r>
                    </a:p>
                  </a:txBody>
                  <a:tcPr marL="7620" marR="7620" marT="7620" marB="0" anchor="ctr">
                    <a:solidFill>
                      <a:srgbClr val="E7E8E9"/>
                    </a:solidFill>
                  </a:tcPr>
                </a:tc>
                <a:tc>
                  <a:txBody>
                    <a:bodyPr/>
                    <a:lstStyle/>
                    <a:p>
                      <a:pPr algn="ctr" fontAlgn="b">
                        <a:buNone/>
                      </a:pPr>
                      <a:r>
                        <a:rPr lang="en-US" sz="1200" b="0" i="0" u="none" strike="noStrike">
                          <a:solidFill>
                            <a:schemeClr val="tx1"/>
                          </a:solidFill>
                          <a:effectLst/>
                          <a:latin typeface="+mn-lt"/>
                        </a:rPr>
                        <a:t>22.0</a:t>
                      </a:r>
                    </a:p>
                  </a:txBody>
                  <a:tcPr marL="7620" marR="7620" marT="7620" marB="0" anchor="ctr">
                    <a:solidFill>
                      <a:srgbClr val="E7E8E9"/>
                    </a:solidFill>
                  </a:tcPr>
                </a:tc>
                <a:extLst>
                  <a:ext uri="{0D108BD9-81ED-4DB2-BD59-A6C34878D82A}">
                    <a16:rowId xmlns:a16="http://schemas.microsoft.com/office/drawing/2014/main" val="2234482242"/>
                  </a:ext>
                </a:extLst>
              </a:tr>
              <a:tr h="421512">
                <a:tc>
                  <a:txBody>
                    <a:bodyPr/>
                    <a:lstStyle/>
                    <a:p>
                      <a:pPr algn="l" fontAlgn="b">
                        <a:buNone/>
                      </a:pPr>
                      <a:r>
                        <a:rPr lang="en-US" sz="1200" b="0" i="0" u="none" strike="noStrike">
                          <a:solidFill>
                            <a:schemeClr val="tx1"/>
                          </a:solidFill>
                          <a:effectLst/>
                          <a:latin typeface="+mn-lt"/>
                        </a:rPr>
                        <a:t>Addiction Counselors (MA)</a:t>
                      </a:r>
                    </a:p>
                  </a:txBody>
                  <a:tcPr marT="7620" marB="0" anchor="ctr"/>
                </a:tc>
                <a:tc>
                  <a:txBody>
                    <a:bodyPr/>
                    <a:lstStyle/>
                    <a:p>
                      <a:pPr algn="ctr" fontAlgn="b">
                        <a:buNone/>
                      </a:pPr>
                      <a:r>
                        <a:rPr lang="en-US" sz="1200" b="0" i="0" u="none" strike="noStrike">
                          <a:solidFill>
                            <a:schemeClr val="tx1"/>
                          </a:solidFill>
                          <a:effectLst/>
                          <a:latin typeface="+mn-lt"/>
                        </a:rPr>
                        <a:t>58,340 </a:t>
                      </a:r>
                    </a:p>
                  </a:txBody>
                  <a:tcPr marL="7620" marR="7620" marT="7620" marB="0" anchor="ctr"/>
                </a:tc>
                <a:tc>
                  <a:txBody>
                    <a:bodyPr/>
                    <a:lstStyle/>
                    <a:p>
                      <a:pPr algn="ctr" fontAlgn="b">
                        <a:buNone/>
                      </a:pPr>
                      <a:r>
                        <a:rPr lang="en-US" sz="1200" b="0" i="0" u="none" strike="noStrike">
                          <a:solidFill>
                            <a:schemeClr val="tx1"/>
                          </a:solidFill>
                          <a:effectLst/>
                          <a:latin typeface="+mn-lt"/>
                        </a:rPr>
                        <a:t>17.2 </a:t>
                      </a:r>
                    </a:p>
                  </a:txBody>
                  <a:tcPr marL="7620" marR="7620" marT="7620" marB="0" anchor="ctr"/>
                </a:tc>
                <a:extLst>
                  <a:ext uri="{0D108BD9-81ED-4DB2-BD59-A6C34878D82A}">
                    <a16:rowId xmlns:a16="http://schemas.microsoft.com/office/drawing/2014/main" val="636311975"/>
                  </a:ext>
                </a:extLst>
              </a:tr>
              <a:tr h="421512">
                <a:tc>
                  <a:txBody>
                    <a:bodyPr/>
                    <a:lstStyle/>
                    <a:p>
                      <a:pPr algn="l" fontAlgn="b">
                        <a:buNone/>
                      </a:pPr>
                      <a:r>
                        <a:rPr lang="en-US" sz="1200" b="0" i="0" u="none" strike="noStrike">
                          <a:solidFill>
                            <a:schemeClr val="tx1"/>
                          </a:solidFill>
                          <a:effectLst/>
                          <a:latin typeface="+mn-lt"/>
                        </a:rPr>
                        <a:t>Marriage &amp; Family Therapists</a:t>
                      </a:r>
                    </a:p>
                  </a:txBody>
                  <a:tcPr marT="7620" marB="0" anchor="ctr"/>
                </a:tc>
                <a:tc>
                  <a:txBody>
                    <a:bodyPr/>
                    <a:lstStyle/>
                    <a:p>
                      <a:pPr algn="ctr" fontAlgn="b">
                        <a:buNone/>
                      </a:pPr>
                      <a:r>
                        <a:rPr lang="en-US" sz="1200" b="0" i="0" u="none" strike="noStrike">
                          <a:solidFill>
                            <a:schemeClr val="tx1"/>
                          </a:solidFill>
                          <a:effectLst/>
                          <a:latin typeface="+mn-lt"/>
                        </a:rPr>
                        <a:t>52,000 </a:t>
                      </a:r>
                    </a:p>
                  </a:txBody>
                  <a:tcPr marL="7620" marR="7620" marT="7620" marB="0" anchor="ctr"/>
                </a:tc>
                <a:tc>
                  <a:txBody>
                    <a:bodyPr/>
                    <a:lstStyle/>
                    <a:p>
                      <a:pPr algn="ctr" fontAlgn="b">
                        <a:buNone/>
                      </a:pPr>
                      <a:r>
                        <a:rPr lang="en-US" sz="1200" b="0" i="0" u="none" strike="noStrike">
                          <a:solidFill>
                            <a:schemeClr val="tx1"/>
                          </a:solidFill>
                          <a:effectLst/>
                          <a:latin typeface="+mn-lt"/>
                        </a:rPr>
                        <a:t>15.3 </a:t>
                      </a:r>
                    </a:p>
                  </a:txBody>
                  <a:tcPr marL="7620" marR="7620" marT="7620" marB="0" anchor="ctr"/>
                </a:tc>
                <a:extLst>
                  <a:ext uri="{0D108BD9-81ED-4DB2-BD59-A6C34878D82A}">
                    <a16:rowId xmlns:a16="http://schemas.microsoft.com/office/drawing/2014/main" val="2386260636"/>
                  </a:ext>
                </a:extLst>
              </a:tr>
            </a:tbl>
          </a:graphicData>
        </a:graphic>
      </p:graphicFrame>
      <p:sp>
        <p:nvSpPr>
          <p:cNvPr id="10" name="Rectangle 9">
            <a:extLst>
              <a:ext uri="{FF2B5EF4-FFF2-40B4-BE49-F238E27FC236}">
                <a16:creationId xmlns:a16="http://schemas.microsoft.com/office/drawing/2014/main" id="{E3DA656D-3192-6D3C-B102-B216938C89A8}"/>
              </a:ext>
            </a:extLst>
          </p:cNvPr>
          <p:cNvSpPr/>
          <p:nvPr/>
        </p:nvSpPr>
        <p:spPr>
          <a:xfrm>
            <a:off x="8865616" y="2087880"/>
            <a:ext cx="3131336" cy="315772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Roboto"/>
                <a:ea typeface="+mn-ea"/>
                <a:cs typeface="+mn-cs"/>
              </a:rPr>
              <a:t>Workforce projections indicate </a:t>
            </a:r>
            <a:r>
              <a:rPr lang="en-US" sz="1300">
                <a:solidFill>
                  <a:srgbClr val="FFFFFF"/>
                </a:solidFill>
                <a:latin typeface="Roboto"/>
              </a:rPr>
              <a:t>a widening structural gap between behavioral health provider capacity, as workforce growth continues to lag rising need and service utilization.</a:t>
            </a:r>
            <a:br>
              <a:rPr lang="en-US" sz="1300">
                <a:solidFill>
                  <a:srgbClr val="FFFFFF"/>
                </a:solidFill>
                <a:latin typeface="Roboto"/>
              </a:rPr>
            </a:br>
            <a:br>
              <a:rPr lang="en-US" sz="1300">
                <a:solidFill>
                  <a:srgbClr val="FFFFFF"/>
                </a:solidFill>
                <a:latin typeface="Roboto"/>
              </a:rPr>
            </a:br>
            <a:r>
              <a:rPr lang="en-US" sz="1300">
                <a:solidFill>
                  <a:srgbClr val="FFFFFF"/>
                </a:solidFill>
                <a:latin typeface="Roboto"/>
              </a:rPr>
              <a:t>This constraint limits access across outpatient, crisis, and specialty care settings particularly in Medicaid and rural markets, and creates operational and financial exposure for health plans, including network adequacy risk, increased emergency utilization, and higher total cost of care. </a:t>
            </a:r>
            <a:endParaRPr kumimoji="0" lang="en-US" sz="1300" b="0" i="0" u="none" strike="noStrike" kern="1200" cap="none" spc="0" normalizeH="0" baseline="0" noProof="0">
              <a:ln>
                <a:noFill/>
              </a:ln>
              <a:solidFill>
                <a:srgbClr val="FFFFFF"/>
              </a:solidFill>
              <a:effectLst/>
              <a:uLnTx/>
              <a:uFillTx/>
              <a:latin typeface="Roboto"/>
              <a:ea typeface="+mn-ea"/>
              <a:cs typeface="+mn-cs"/>
            </a:endParaRPr>
          </a:p>
        </p:txBody>
      </p:sp>
    </p:spTree>
    <p:extLst>
      <p:ext uri="{BB962C8B-B14F-4D97-AF65-F5344CB8AC3E}">
        <p14:creationId xmlns:p14="http://schemas.microsoft.com/office/powerpoint/2010/main" val="215276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2AC17-F17B-9F5C-11B7-080836BE63B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D9BC5D-5EB5-39FF-2A76-4BC8B8AE69E0}"/>
              </a:ext>
            </a:extLst>
          </p:cNvPr>
          <p:cNvSpPr>
            <a:spLocks noGrp="1"/>
          </p:cNvSpPr>
          <p:nvPr>
            <p:ph idx="1"/>
          </p:nvPr>
        </p:nvSpPr>
        <p:spPr>
          <a:xfrm>
            <a:off x="609600" y="1219729"/>
            <a:ext cx="10972800" cy="4495800"/>
          </a:xfrm>
        </p:spPr>
        <p:txBody>
          <a:bodyPr>
            <a:normAutofit/>
          </a:bodyPr>
          <a:lstStyle/>
          <a:p>
            <a:pPr marL="0" indent="0">
              <a:buNone/>
            </a:pPr>
            <a:r>
              <a:rPr lang="en-US" sz="1500"/>
              <a:t>Persistent workforce shortages have shifted behavioral health strategy from workforce expansion to productivity enhancement, as demand continues to outpace provider supply. Technology is now a structural component of access strategy rather than a temporary solution.</a:t>
            </a:r>
            <a:br>
              <a:rPr lang="en-US" sz="1500"/>
            </a:br>
            <a:endParaRPr lang="en-US" sz="1500"/>
          </a:p>
          <a:p>
            <a:pPr marL="0" indent="0">
              <a:buNone/>
            </a:pPr>
            <a:r>
              <a:rPr lang="en-US" sz="1500"/>
              <a:t>Technology-enabled workforce extension operates through both expanding access and increasing clinician productivity. Increasingly, these tools are tied to measurable clinical outcomes, quality performance, and value-based reimbursement, making their impact central to health plan performance and cost management. These initiatives include:</a:t>
            </a:r>
          </a:p>
        </p:txBody>
      </p:sp>
      <p:sp>
        <p:nvSpPr>
          <p:cNvPr id="3" name="Title 2">
            <a:extLst>
              <a:ext uri="{FF2B5EF4-FFF2-40B4-BE49-F238E27FC236}">
                <a16:creationId xmlns:a16="http://schemas.microsoft.com/office/drawing/2014/main" id="{1CF6E1B4-8902-8B2C-4711-F776C8774B80}"/>
              </a:ext>
            </a:extLst>
          </p:cNvPr>
          <p:cNvSpPr>
            <a:spLocks noGrp="1"/>
          </p:cNvSpPr>
          <p:nvPr>
            <p:ph type="title"/>
          </p:nvPr>
        </p:nvSpPr>
        <p:spPr>
          <a:xfrm>
            <a:off x="609600" y="189504"/>
            <a:ext cx="10972800" cy="1030225"/>
          </a:xfrm>
        </p:spPr>
        <p:txBody>
          <a:bodyPr>
            <a:normAutofit/>
          </a:bodyPr>
          <a:lstStyle/>
          <a:p>
            <a:r>
              <a:rPr lang="en-US" sz="2900"/>
              <a:t>4.c. Practices &amp; Technologies As Workforce Extenders</a:t>
            </a:r>
          </a:p>
        </p:txBody>
      </p:sp>
      <p:sp>
        <p:nvSpPr>
          <p:cNvPr id="4" name="Slide Number Placeholder 3">
            <a:extLst>
              <a:ext uri="{FF2B5EF4-FFF2-40B4-BE49-F238E27FC236}">
                <a16:creationId xmlns:a16="http://schemas.microsoft.com/office/drawing/2014/main" id="{46971660-39AE-D70F-F17A-7D87FF4988A9}"/>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3D9005EA-DC8F-9FBC-F4AB-FF08C0760796}"/>
              </a:ext>
            </a:extLst>
          </p:cNvPr>
          <p:cNvSpPr/>
          <p:nvPr/>
        </p:nvSpPr>
        <p:spPr>
          <a:xfrm>
            <a:off x="711197" y="3383081"/>
            <a:ext cx="3397813" cy="1096806"/>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t>Peer Support: </a:t>
            </a:r>
            <a:r>
              <a:rPr lang="en-US" sz="1300"/>
              <a:t>Extends workforce capacity by leveraging lived experience to improve engagement, retention, and care coordination for high-need populations.</a:t>
            </a:r>
            <a:endParaRPr lang="en-US" sz="1300" b="1"/>
          </a:p>
        </p:txBody>
      </p:sp>
      <p:sp>
        <p:nvSpPr>
          <p:cNvPr id="6" name="Rectangle 5">
            <a:extLst>
              <a:ext uri="{FF2B5EF4-FFF2-40B4-BE49-F238E27FC236}">
                <a16:creationId xmlns:a16="http://schemas.microsoft.com/office/drawing/2014/main" id="{4AD0D080-3257-446F-E2FB-D3005D06D2D5}"/>
              </a:ext>
            </a:extLst>
          </p:cNvPr>
          <p:cNvSpPr/>
          <p:nvPr/>
        </p:nvSpPr>
        <p:spPr>
          <a:xfrm>
            <a:off x="711196" y="4613313"/>
            <a:ext cx="3397813" cy="110221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t>Telebehavioral Health: </a:t>
            </a:r>
            <a:r>
              <a:rPr lang="en-US" sz="1300"/>
              <a:t>Expands access by increasing geographic reach and reducing barriers to care while maintaining comparable clinical outcomes.</a:t>
            </a:r>
            <a:endParaRPr lang="en-US" sz="1300" b="1"/>
          </a:p>
        </p:txBody>
      </p:sp>
      <p:sp>
        <p:nvSpPr>
          <p:cNvPr id="7" name="Rectangle 6">
            <a:extLst>
              <a:ext uri="{FF2B5EF4-FFF2-40B4-BE49-F238E27FC236}">
                <a16:creationId xmlns:a16="http://schemas.microsoft.com/office/drawing/2014/main" id="{AA2E3E95-B094-CFEB-6994-190659A10F10}"/>
              </a:ext>
            </a:extLst>
          </p:cNvPr>
          <p:cNvSpPr/>
          <p:nvPr/>
        </p:nvSpPr>
        <p:spPr>
          <a:xfrm>
            <a:off x="8082987" y="3383080"/>
            <a:ext cx="3397813" cy="109680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t>Remote Monitoring: </a:t>
            </a:r>
            <a:r>
              <a:rPr lang="en-US" sz="1300"/>
              <a:t>Enables earlier intervention through ongoing symptom tracking, supporting proactive management of behavioral health conditions.</a:t>
            </a:r>
          </a:p>
        </p:txBody>
      </p:sp>
      <p:sp>
        <p:nvSpPr>
          <p:cNvPr id="8" name="Rectangle 7">
            <a:extLst>
              <a:ext uri="{FF2B5EF4-FFF2-40B4-BE49-F238E27FC236}">
                <a16:creationId xmlns:a16="http://schemas.microsoft.com/office/drawing/2014/main" id="{C729C75B-ED65-43C9-A6AD-BEED7B50FAE9}"/>
              </a:ext>
            </a:extLst>
          </p:cNvPr>
          <p:cNvSpPr/>
          <p:nvPr/>
        </p:nvSpPr>
        <p:spPr>
          <a:xfrm>
            <a:off x="8082987" y="4613313"/>
            <a:ext cx="3397812" cy="1096807"/>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t>Digital Therapeutics: </a:t>
            </a:r>
            <a:r>
              <a:rPr lang="en-US" sz="1300"/>
              <a:t>Delivers evidence-based interventions that augment clinical care and improve outcomes, particularly for substance use and lower-acuity population</a:t>
            </a:r>
            <a:endParaRPr lang="en-US" sz="1300" b="1"/>
          </a:p>
        </p:txBody>
      </p:sp>
      <p:sp>
        <p:nvSpPr>
          <p:cNvPr id="9" name="Rectangle 8">
            <a:extLst>
              <a:ext uri="{FF2B5EF4-FFF2-40B4-BE49-F238E27FC236}">
                <a16:creationId xmlns:a16="http://schemas.microsoft.com/office/drawing/2014/main" id="{CC41E324-DF34-BFFC-6EBC-1FD1B605650C}"/>
              </a:ext>
            </a:extLst>
          </p:cNvPr>
          <p:cNvSpPr/>
          <p:nvPr/>
        </p:nvSpPr>
        <p:spPr>
          <a:xfrm>
            <a:off x="4397092" y="3980673"/>
            <a:ext cx="3397813" cy="1265280"/>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00" b="1"/>
              <a:t>AI-Enabled Documentation Support: </a:t>
            </a:r>
            <a:r>
              <a:rPr lang="en-US" sz="1300"/>
              <a:t>Improves clinician productivity by reducing administrative burden and enhancing documentation accuracy for quality reporting and risk adjustment.</a:t>
            </a:r>
            <a:endParaRPr lang="en-US" sz="1300" b="1"/>
          </a:p>
        </p:txBody>
      </p:sp>
    </p:spTree>
    <p:extLst>
      <p:ext uri="{BB962C8B-B14F-4D97-AF65-F5344CB8AC3E}">
        <p14:creationId xmlns:p14="http://schemas.microsoft.com/office/powerpoint/2010/main" val="400438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8F1A-D807-3EBE-5080-0EAA98E32C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1D9CC1-03F2-56F8-023E-ED1842241B75}"/>
              </a:ext>
            </a:extLst>
          </p:cNvPr>
          <p:cNvSpPr>
            <a:spLocks noGrp="1"/>
          </p:cNvSpPr>
          <p:nvPr>
            <p:ph type="title"/>
          </p:nvPr>
        </p:nvSpPr>
        <p:spPr/>
        <p:txBody>
          <a:bodyPr>
            <a:normAutofit/>
          </a:bodyPr>
          <a:lstStyle/>
          <a:p>
            <a:r>
              <a:rPr lang="en-US" sz="2900" dirty="0"/>
              <a:t>4.d. Peer Support</a:t>
            </a:r>
            <a:r>
              <a:rPr lang="en-US" sz="2900" baseline="30000" dirty="0"/>
              <a:t>39,40</a:t>
            </a:r>
            <a:endParaRPr lang="en-US" sz="2900" dirty="0"/>
          </a:p>
        </p:txBody>
      </p:sp>
      <p:sp>
        <p:nvSpPr>
          <p:cNvPr id="4" name="Slide Number Placeholder 3">
            <a:extLst>
              <a:ext uri="{FF2B5EF4-FFF2-40B4-BE49-F238E27FC236}">
                <a16:creationId xmlns:a16="http://schemas.microsoft.com/office/drawing/2014/main" id="{00FDAF75-1A23-724F-8A73-6D99987C3BA5}"/>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F1CE4D6C-E55F-812D-FE0C-2A99D56C76B7}"/>
              </a:ext>
            </a:extLst>
          </p:cNvPr>
          <p:cNvSpPr/>
          <p:nvPr/>
        </p:nvSpPr>
        <p:spPr>
          <a:xfrm>
            <a:off x="8865616" y="1649413"/>
            <a:ext cx="3131336" cy="391318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Peer support services are widely reimbursed across Medicaid and represent a key workforce strategy for individuals with serious mental illness and substance use disorders.</a:t>
            </a:r>
            <a:br>
              <a:rPr lang="en-US" sz="1300"/>
            </a:br>
            <a:br>
              <a:rPr lang="en-US" sz="1300"/>
            </a:br>
            <a:r>
              <a:rPr lang="en-US" sz="1300"/>
              <a:t>Adoption of digital tools among peer specialists is increasing, expanding their ability to support care delivery across settings.</a:t>
            </a:r>
            <a:br>
              <a:rPr lang="en-US" sz="1300"/>
            </a:br>
            <a:endParaRPr lang="en-US" sz="1300"/>
          </a:p>
          <a:p>
            <a:r>
              <a:rPr lang="en-US" sz="1300"/>
              <a:t>By improving engagement, retention, and patient experience, peer services extend workforce capacity and support access expansion, though variation in credentialing, supervision, and reimbursement continues to affect scalability across markets.</a:t>
            </a:r>
          </a:p>
        </p:txBody>
      </p:sp>
      <p:graphicFrame>
        <p:nvGraphicFramePr>
          <p:cNvPr id="7" name="Content Placeholder 8">
            <a:extLst>
              <a:ext uri="{FF2B5EF4-FFF2-40B4-BE49-F238E27FC236}">
                <a16:creationId xmlns:a16="http://schemas.microsoft.com/office/drawing/2014/main" id="{90345427-F07B-B4B3-7D9E-85EDFBDDE012}"/>
              </a:ext>
            </a:extLst>
          </p:cNvPr>
          <p:cNvGraphicFramePr>
            <a:graphicFrameLocks noGrp="1"/>
          </p:cNvGraphicFramePr>
          <p:nvPr>
            <p:ph idx="1"/>
            <p:extLst>
              <p:ext uri="{D42A27DB-BD31-4B8C-83A1-F6EECF244321}">
                <p14:modId xmlns:p14="http://schemas.microsoft.com/office/powerpoint/2010/main" val="3480237835"/>
              </p:ext>
            </p:extLst>
          </p:nvPr>
        </p:nvGraphicFramePr>
        <p:xfrm>
          <a:off x="609600" y="1649413"/>
          <a:ext cx="8256588" cy="432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9607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64D1EF5-E35F-C7BD-6D33-F8701B286279}"/>
              </a:ext>
            </a:extLst>
          </p:cNvPr>
          <p:cNvSpPr>
            <a:spLocks noGrp="1"/>
          </p:cNvSpPr>
          <p:nvPr>
            <p:ph idx="1"/>
          </p:nvPr>
        </p:nvSpPr>
        <p:spPr>
          <a:xfrm>
            <a:off x="609600" y="820994"/>
            <a:ext cx="10972800" cy="5142271"/>
          </a:xfrm>
        </p:spPr>
        <p:txBody>
          <a:bodyPr>
            <a:normAutofit/>
          </a:bodyPr>
          <a:lstStyle/>
          <a:p>
            <a:pPr marL="0" indent="0">
              <a:buNone/>
            </a:pPr>
            <a:r>
              <a:rPr lang="en-US" sz="1400"/>
              <a:t>This guidebook examines the evolving behavioral health landscape and the factors shaping access, cost, and system performance across Medicaid, Medicare, and commercial populations. It analyzes trends in prevalence, workforce capacity, reimbursement models, and care delivery, with a focus on their impact on total cost of care and quality outcomes.</a:t>
            </a:r>
          </a:p>
          <a:p>
            <a:pPr marL="0" indent="0">
              <a:buNone/>
            </a:pPr>
            <a:br>
              <a:rPr lang="en-US" sz="1400"/>
            </a:br>
            <a:r>
              <a:rPr lang="en-US" sz="1400"/>
              <a:t>The goal of this guidebook is to provide a practical, data-driven perspective on how behavioral health is influencing total cost of care, quality performance, and long-term health system sustainability. As behavioral health conditions become more prevalent and increasingly associated with complex medical needs, health plans and providers are rethinking traditional models of care delivery, reimbursement, and performance management.</a:t>
            </a:r>
          </a:p>
          <a:p>
            <a:pPr marL="0" indent="0">
              <a:buNone/>
            </a:pPr>
            <a:endParaRPr lang="en-US" sz="1300" b="1"/>
          </a:p>
        </p:txBody>
      </p:sp>
      <p:sp>
        <p:nvSpPr>
          <p:cNvPr id="7" name="Title 6">
            <a:extLst>
              <a:ext uri="{FF2B5EF4-FFF2-40B4-BE49-F238E27FC236}">
                <a16:creationId xmlns:a16="http://schemas.microsoft.com/office/drawing/2014/main" id="{4393922E-0A20-E002-C32A-43AC0FBC4D25}"/>
              </a:ext>
            </a:extLst>
          </p:cNvPr>
          <p:cNvSpPr>
            <a:spLocks noGrp="1"/>
          </p:cNvSpPr>
          <p:nvPr>
            <p:ph type="title"/>
          </p:nvPr>
        </p:nvSpPr>
        <p:spPr>
          <a:xfrm>
            <a:off x="609600" y="199104"/>
            <a:ext cx="10972800" cy="621890"/>
          </a:xfrm>
        </p:spPr>
        <p:txBody>
          <a:bodyPr>
            <a:normAutofit/>
          </a:bodyPr>
          <a:lstStyle/>
          <a:p>
            <a:r>
              <a:rPr lang="en-US" sz="2900"/>
              <a:t>About This Guidebook</a:t>
            </a:r>
          </a:p>
        </p:txBody>
      </p:sp>
      <p:sp>
        <p:nvSpPr>
          <p:cNvPr id="10" name="Rectangle 9">
            <a:extLst>
              <a:ext uri="{FF2B5EF4-FFF2-40B4-BE49-F238E27FC236}">
                <a16:creationId xmlns:a16="http://schemas.microsoft.com/office/drawing/2014/main" id="{69E89361-4976-41FD-73F1-7CEBD5E07984}"/>
              </a:ext>
            </a:extLst>
          </p:cNvPr>
          <p:cNvSpPr/>
          <p:nvPr/>
        </p:nvSpPr>
        <p:spPr>
          <a:xfrm>
            <a:off x="707923" y="2792361"/>
            <a:ext cx="5122607" cy="153383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t>Strategic Planning &amp; Decision Support</a:t>
            </a:r>
          </a:p>
          <a:p>
            <a:endParaRPr lang="en-US" sz="1400" b="1"/>
          </a:p>
          <a:p>
            <a:r>
              <a:rPr lang="en-US" sz="1250"/>
              <a:t>Supports executive decision-making on behavioral health strategy, including implications for benefit design, care management, and performance accountability in a high-cost, high-demand environment.</a:t>
            </a:r>
          </a:p>
        </p:txBody>
      </p:sp>
      <p:sp>
        <p:nvSpPr>
          <p:cNvPr id="11" name="Rectangle 10">
            <a:extLst>
              <a:ext uri="{FF2B5EF4-FFF2-40B4-BE49-F238E27FC236}">
                <a16:creationId xmlns:a16="http://schemas.microsoft.com/office/drawing/2014/main" id="{B79DFFEB-BFE2-C174-17C2-C8098DC63C81}"/>
              </a:ext>
            </a:extLst>
          </p:cNvPr>
          <p:cNvSpPr/>
          <p:nvPr/>
        </p:nvSpPr>
        <p:spPr>
          <a:xfrm>
            <a:off x="707923" y="4503173"/>
            <a:ext cx="5122606" cy="153383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t>Data-Driven Market Intelligence</a:t>
            </a:r>
            <a:br>
              <a:rPr lang="en-US" sz="1300" b="1"/>
            </a:br>
            <a:endParaRPr lang="en-US" sz="1300" b="1"/>
          </a:p>
          <a:p>
            <a:r>
              <a:rPr lang="en-US" sz="1250"/>
              <a:t>The analysis draws on data from federal agencies, national research organizations, and industry sources to provide a structured view of market trends and their implications for payers and providers.</a:t>
            </a:r>
          </a:p>
        </p:txBody>
      </p:sp>
      <p:sp>
        <p:nvSpPr>
          <p:cNvPr id="12" name="Rectangle 11">
            <a:extLst>
              <a:ext uri="{FF2B5EF4-FFF2-40B4-BE49-F238E27FC236}">
                <a16:creationId xmlns:a16="http://schemas.microsoft.com/office/drawing/2014/main" id="{88D6850D-7735-2E3C-874F-C93B53AFD47D}"/>
              </a:ext>
            </a:extLst>
          </p:cNvPr>
          <p:cNvSpPr/>
          <p:nvPr/>
        </p:nvSpPr>
        <p:spPr>
          <a:xfrm>
            <a:off x="6361471" y="2792361"/>
            <a:ext cx="5220929" cy="1533833"/>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t>System-Level Trends Shaping Behavioral Health</a:t>
            </a:r>
            <a:br>
              <a:rPr lang="en-US" sz="1200" b="1"/>
            </a:br>
            <a:endParaRPr lang="en-US" sz="1200" b="1"/>
          </a:p>
          <a:p>
            <a:r>
              <a:rPr lang="en-US" sz="1250"/>
              <a:t>Behavioral health system performance is being shaped by rising prevalence, cost concentration among high-acuity populations, workforce shortages, and the expansion of managed care and value-based reimbursement models. These dynamics are increasing the focus on integration, access, and measurable outcomes.</a:t>
            </a:r>
          </a:p>
        </p:txBody>
      </p:sp>
      <p:sp>
        <p:nvSpPr>
          <p:cNvPr id="13" name="Rectangle 12">
            <a:extLst>
              <a:ext uri="{FF2B5EF4-FFF2-40B4-BE49-F238E27FC236}">
                <a16:creationId xmlns:a16="http://schemas.microsoft.com/office/drawing/2014/main" id="{54B86EE8-7D8A-9E22-B3F4-63B0DA94FAD6}"/>
              </a:ext>
            </a:extLst>
          </p:cNvPr>
          <p:cNvSpPr/>
          <p:nvPr/>
        </p:nvSpPr>
        <p:spPr>
          <a:xfrm>
            <a:off x="6361471" y="4503173"/>
            <a:ext cx="5220929" cy="1533833"/>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1"/>
              <a:t>Preparing For Future Demand</a:t>
            </a:r>
            <a:br>
              <a:rPr lang="en-US" sz="1400" b="1"/>
            </a:br>
            <a:endParaRPr lang="en-US" sz="1400" b="1"/>
          </a:p>
          <a:p>
            <a:r>
              <a:rPr lang="en-US" sz="1250"/>
              <a:t>As demand continues to grow, organizations that strengthen integration, expand access, and align financial incentives with outcomes will be better positioned to manage total cost of care and long-term system performance.</a:t>
            </a:r>
          </a:p>
        </p:txBody>
      </p:sp>
    </p:spTree>
    <p:extLst>
      <p:ext uri="{BB962C8B-B14F-4D97-AF65-F5344CB8AC3E}">
        <p14:creationId xmlns:p14="http://schemas.microsoft.com/office/powerpoint/2010/main" val="3905552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2B67C-59D8-2BE1-2ABD-FA8D5F6782B3}"/>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AD5CEF83-D854-439C-341E-E0DD3920D9C7}"/>
              </a:ext>
            </a:extLst>
          </p:cNvPr>
          <p:cNvGraphicFramePr>
            <a:graphicFrameLocks noGrp="1"/>
          </p:cNvGraphicFramePr>
          <p:nvPr>
            <p:ph idx="1"/>
            <p:extLst>
              <p:ext uri="{D42A27DB-BD31-4B8C-83A1-F6EECF244321}">
                <p14:modId xmlns:p14="http://schemas.microsoft.com/office/powerpoint/2010/main" val="2196103181"/>
              </p:ext>
            </p:extLst>
          </p:nvPr>
        </p:nvGraphicFramePr>
        <p:xfrm>
          <a:off x="609600" y="1411225"/>
          <a:ext cx="8256588" cy="472681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EBDA8A15-36F6-C726-CD82-0126D2C9DE91}"/>
              </a:ext>
            </a:extLst>
          </p:cNvPr>
          <p:cNvSpPr>
            <a:spLocks noGrp="1"/>
          </p:cNvSpPr>
          <p:nvPr>
            <p:ph type="title"/>
          </p:nvPr>
        </p:nvSpPr>
        <p:spPr/>
        <p:txBody>
          <a:bodyPr>
            <a:normAutofit/>
          </a:bodyPr>
          <a:lstStyle/>
          <a:p>
            <a:r>
              <a:rPr lang="en-US" sz="2900" dirty="0"/>
              <a:t>4.e. Telehealth Availability By Type Of Service, 2024</a:t>
            </a:r>
            <a:r>
              <a:rPr lang="en-US" sz="2900" baseline="30000" dirty="0"/>
              <a:t>41,42</a:t>
            </a:r>
            <a:endParaRPr lang="en-US" sz="2900" dirty="0"/>
          </a:p>
        </p:txBody>
      </p:sp>
      <p:sp>
        <p:nvSpPr>
          <p:cNvPr id="4" name="Slide Number Placeholder 3">
            <a:extLst>
              <a:ext uri="{FF2B5EF4-FFF2-40B4-BE49-F238E27FC236}">
                <a16:creationId xmlns:a16="http://schemas.microsoft.com/office/drawing/2014/main" id="{01723301-F976-8466-2DE4-D4D42F6CD945}"/>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ABE1CBA8-4066-F7DA-8ADA-1D1B06616DD9}"/>
              </a:ext>
            </a:extLst>
          </p:cNvPr>
          <p:cNvSpPr/>
          <p:nvPr/>
        </p:nvSpPr>
        <p:spPr>
          <a:xfrm>
            <a:off x="8866188" y="1937766"/>
            <a:ext cx="3131336" cy="367373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Telebehavioral health has expanded access to care by reducing geographic and logistical barriers, with behavioral health consistently representing one of the highest-utilizing telehealth service lines. Adoption varies by service type, with greater use in outpatient care settings.</a:t>
            </a:r>
            <a:br>
              <a:rPr lang="en-US" sz="1300"/>
            </a:br>
            <a:endParaRPr lang="en-US" sz="1300"/>
          </a:p>
          <a:p>
            <a:r>
              <a:rPr lang="en-US" sz="1300"/>
              <a:t>In 2024, Telehealth accounted for 44% of behavioral health visits among the Medicare population.</a:t>
            </a:r>
            <a:br>
              <a:rPr lang="en-US" sz="1300"/>
            </a:br>
            <a:endParaRPr lang="en-US" sz="1300"/>
          </a:p>
          <a:p>
            <a:r>
              <a:rPr lang="en-US" sz="1300"/>
              <a:t>Evidence shows telebehavioral health is associated with improved access and visit adherence, supporting its continued role in care delivery.</a:t>
            </a:r>
          </a:p>
        </p:txBody>
      </p:sp>
    </p:spTree>
    <p:extLst>
      <p:ext uri="{BB962C8B-B14F-4D97-AF65-F5344CB8AC3E}">
        <p14:creationId xmlns:p14="http://schemas.microsoft.com/office/powerpoint/2010/main" val="993585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08094-78C8-D352-A24D-BDEDF80C0B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4C6AE4-3D94-3971-140A-79F0B222A05A}"/>
              </a:ext>
            </a:extLst>
          </p:cNvPr>
          <p:cNvSpPr>
            <a:spLocks noGrp="1"/>
          </p:cNvSpPr>
          <p:nvPr>
            <p:ph type="title"/>
          </p:nvPr>
        </p:nvSpPr>
        <p:spPr/>
        <p:txBody>
          <a:bodyPr>
            <a:normAutofit/>
          </a:bodyPr>
          <a:lstStyle/>
          <a:p>
            <a:r>
              <a:rPr lang="en-US" sz="2900" dirty="0"/>
              <a:t>4.f. Remote Monitoring</a:t>
            </a:r>
            <a:r>
              <a:rPr lang="en-US" sz="2900" baseline="30000" dirty="0"/>
              <a:t>43</a:t>
            </a:r>
            <a:endParaRPr lang="en-US" sz="2900" dirty="0"/>
          </a:p>
        </p:txBody>
      </p:sp>
      <p:sp>
        <p:nvSpPr>
          <p:cNvPr id="4" name="Slide Number Placeholder 3">
            <a:extLst>
              <a:ext uri="{FF2B5EF4-FFF2-40B4-BE49-F238E27FC236}">
                <a16:creationId xmlns:a16="http://schemas.microsoft.com/office/drawing/2014/main" id="{AF900FEE-0491-F701-2586-B7934FB70EE2}"/>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DB43D5BF-5132-E89A-C36D-0E1BB5819D13}"/>
              </a:ext>
            </a:extLst>
          </p:cNvPr>
          <p:cNvSpPr/>
          <p:nvPr/>
        </p:nvSpPr>
        <p:spPr>
          <a:xfrm>
            <a:off x="8866188" y="1649413"/>
            <a:ext cx="3131336" cy="4130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Use of remote monitoring services has increased substantially in recent years, reflecting growing adoption of technology-enabled approaches to behavioral health care delivery.</a:t>
            </a:r>
            <a:br>
              <a:rPr lang="en-US" sz="1300"/>
            </a:br>
            <a:endParaRPr lang="en-US" sz="1300"/>
          </a:p>
          <a:p>
            <a:r>
              <a:rPr lang="en-US" sz="1300"/>
              <a:t>Remote monitoring supports continuous tracking of patient status between visits, improving engagement and enabling earlier identification of changes in condition, with evidence linking these tools to improved adherence and patient experience.</a:t>
            </a:r>
            <a:br>
              <a:rPr lang="en-US" sz="1300"/>
            </a:br>
            <a:endParaRPr lang="en-US" sz="1300"/>
          </a:p>
          <a:p>
            <a:r>
              <a:rPr lang="en-US" sz="1300"/>
              <a:t>This approach extends care beyond traditional visit-based models and supports more proactive, continuous management of behavioral health conditions.</a:t>
            </a:r>
          </a:p>
        </p:txBody>
      </p:sp>
      <p:graphicFrame>
        <p:nvGraphicFramePr>
          <p:cNvPr id="6" name="Content Placeholder 7">
            <a:extLst>
              <a:ext uri="{FF2B5EF4-FFF2-40B4-BE49-F238E27FC236}">
                <a16:creationId xmlns:a16="http://schemas.microsoft.com/office/drawing/2014/main" id="{D9EF5AB9-620D-F6FD-1DFC-653B01F6FFBF}"/>
              </a:ext>
            </a:extLst>
          </p:cNvPr>
          <p:cNvGraphicFramePr>
            <a:graphicFrameLocks noGrp="1"/>
          </p:cNvGraphicFramePr>
          <p:nvPr>
            <p:ph idx="1"/>
            <p:extLst>
              <p:ext uri="{D42A27DB-BD31-4B8C-83A1-F6EECF244321}">
                <p14:modId xmlns:p14="http://schemas.microsoft.com/office/powerpoint/2010/main" val="3057751421"/>
              </p:ext>
            </p:extLst>
          </p:nvPr>
        </p:nvGraphicFramePr>
        <p:xfrm>
          <a:off x="609600" y="1649413"/>
          <a:ext cx="8256588" cy="4320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413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3B2D4-ABB2-7480-06CE-952E2376C419}"/>
            </a:ext>
          </a:extLst>
        </p:cNvPr>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9D8EC8AD-58D7-5D14-40EE-DD17BC5BD9E3}"/>
              </a:ext>
            </a:extLst>
          </p:cNvPr>
          <p:cNvGraphicFramePr>
            <a:graphicFrameLocks noGrp="1"/>
          </p:cNvGraphicFramePr>
          <p:nvPr>
            <p:ph idx="1"/>
            <p:extLst>
              <p:ext uri="{D42A27DB-BD31-4B8C-83A1-F6EECF244321}">
                <p14:modId xmlns:p14="http://schemas.microsoft.com/office/powerpoint/2010/main" val="4177372673"/>
              </p:ext>
            </p:extLst>
          </p:nvPr>
        </p:nvGraphicFramePr>
        <p:xfrm>
          <a:off x="609600" y="1649413"/>
          <a:ext cx="8256588" cy="432117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5CBA9091-A9A0-EA69-6363-B47CC7F9E2C3}"/>
              </a:ext>
            </a:extLst>
          </p:cNvPr>
          <p:cNvSpPr>
            <a:spLocks noGrp="1"/>
          </p:cNvSpPr>
          <p:nvPr>
            <p:ph type="title"/>
          </p:nvPr>
        </p:nvSpPr>
        <p:spPr/>
        <p:txBody>
          <a:bodyPr>
            <a:normAutofit/>
          </a:bodyPr>
          <a:lstStyle/>
          <a:p>
            <a:r>
              <a:rPr lang="en-US" sz="2900" dirty="0"/>
              <a:t>4.g. Digital Therapeutics</a:t>
            </a:r>
            <a:r>
              <a:rPr lang="en-US" sz="2900" baseline="30000" dirty="0"/>
              <a:t>44,45</a:t>
            </a:r>
            <a:endParaRPr lang="en-US" sz="2900" dirty="0"/>
          </a:p>
        </p:txBody>
      </p:sp>
      <p:sp>
        <p:nvSpPr>
          <p:cNvPr id="4" name="Slide Number Placeholder 3">
            <a:extLst>
              <a:ext uri="{FF2B5EF4-FFF2-40B4-BE49-F238E27FC236}">
                <a16:creationId xmlns:a16="http://schemas.microsoft.com/office/drawing/2014/main" id="{C0FDCFC8-F966-B1CA-A73F-45D37BD4DD91}"/>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DA9B33E7-9607-E09D-707B-D1379CB9074B}"/>
              </a:ext>
            </a:extLst>
          </p:cNvPr>
          <p:cNvSpPr/>
          <p:nvPr/>
        </p:nvSpPr>
        <p:spPr>
          <a:xfrm>
            <a:off x="8886299" y="1792446"/>
            <a:ext cx="3131336" cy="403510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a:t>Digital therapeutics represent a rapidly expanding segment of behavioral health care, with the market projected to grow to more than $70 billion by 2034, reflecting increasing adoption of software-based, evidence-based interventions.</a:t>
            </a:r>
            <a:br>
              <a:rPr lang="en-US" sz="1300"/>
            </a:br>
            <a:endParaRPr lang="en-US" sz="1300"/>
          </a:p>
          <a:p>
            <a:r>
              <a:rPr lang="en-US" sz="1300"/>
              <a:t>These solutions deliver structured therapeutic interventions outside of traditional clinical settings, supporting treatment, symptom management, and ongoing patient engagement.</a:t>
            </a:r>
            <a:br>
              <a:rPr lang="en-US" sz="1300"/>
            </a:br>
            <a:endParaRPr lang="en-US" sz="1300"/>
          </a:p>
          <a:p>
            <a:r>
              <a:rPr lang="en-US" sz="1300"/>
              <a:t>As adoption increases, digital therapeutics are becoming an important component of care delivery models, extending access and complementing clinician-led services.</a:t>
            </a:r>
          </a:p>
        </p:txBody>
      </p:sp>
    </p:spTree>
    <p:extLst>
      <p:ext uri="{BB962C8B-B14F-4D97-AF65-F5344CB8AC3E}">
        <p14:creationId xmlns:p14="http://schemas.microsoft.com/office/powerpoint/2010/main" val="1980374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0B773-28A4-B5A9-59EF-9FEB2DEDEA27}"/>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66423BF-16C1-E037-CD55-11A9B0B60425}"/>
              </a:ext>
            </a:extLst>
          </p:cNvPr>
          <p:cNvGraphicFramePr>
            <a:graphicFrameLocks noGrp="1"/>
          </p:cNvGraphicFramePr>
          <p:nvPr>
            <p:ph idx="1"/>
            <p:extLst>
              <p:ext uri="{D42A27DB-BD31-4B8C-83A1-F6EECF244321}">
                <p14:modId xmlns:p14="http://schemas.microsoft.com/office/powerpoint/2010/main" val="591925324"/>
              </p:ext>
            </p:extLst>
          </p:nvPr>
        </p:nvGraphicFramePr>
        <p:xfrm>
          <a:off x="609600" y="1649413"/>
          <a:ext cx="8256588" cy="432046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E587590-B827-7E7D-CBDF-D08C292C7D28}"/>
              </a:ext>
            </a:extLst>
          </p:cNvPr>
          <p:cNvSpPr>
            <a:spLocks noGrp="1"/>
          </p:cNvSpPr>
          <p:nvPr>
            <p:ph type="title"/>
          </p:nvPr>
        </p:nvSpPr>
        <p:spPr/>
        <p:txBody>
          <a:bodyPr>
            <a:normAutofit/>
          </a:bodyPr>
          <a:lstStyle/>
          <a:p>
            <a:r>
              <a:rPr lang="en-US" sz="2900" dirty="0"/>
              <a:t>4.h. AI-Enabled Documentation Support, 2025</a:t>
            </a:r>
            <a:r>
              <a:rPr lang="en-US" sz="2900" baseline="30000" dirty="0"/>
              <a:t>46,47</a:t>
            </a:r>
            <a:endParaRPr lang="en-US" sz="2900" dirty="0"/>
          </a:p>
        </p:txBody>
      </p:sp>
      <p:sp>
        <p:nvSpPr>
          <p:cNvPr id="4" name="Slide Number Placeholder 3">
            <a:extLst>
              <a:ext uri="{FF2B5EF4-FFF2-40B4-BE49-F238E27FC236}">
                <a16:creationId xmlns:a16="http://schemas.microsoft.com/office/drawing/2014/main" id="{777211E0-7202-2517-BE38-59746A0FAE5C}"/>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latin typeface="Museo Sans 50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800" b="1" i="0" u="none" strike="noStrike" kern="1200" cap="none" spc="0" normalizeH="0" baseline="0" noProof="0">
              <a:ln>
                <a:noFill/>
              </a:ln>
              <a:solidFill>
                <a:srgbClr val="FFFFFF"/>
              </a:solidFill>
              <a:effectLst/>
              <a:uLnTx/>
              <a:uFillTx/>
              <a:latin typeface="Museo Sans 500"/>
              <a:ea typeface="+mn-ea"/>
              <a:cs typeface="+mn-cs"/>
            </a:endParaRPr>
          </a:p>
        </p:txBody>
      </p:sp>
      <p:sp>
        <p:nvSpPr>
          <p:cNvPr id="5" name="Rectangle 4">
            <a:extLst>
              <a:ext uri="{FF2B5EF4-FFF2-40B4-BE49-F238E27FC236}">
                <a16:creationId xmlns:a16="http://schemas.microsoft.com/office/drawing/2014/main" id="{6438B004-8FCA-57E7-F116-4C666C6103A3}"/>
              </a:ext>
            </a:extLst>
          </p:cNvPr>
          <p:cNvSpPr/>
          <p:nvPr/>
        </p:nvSpPr>
        <p:spPr>
          <a:xfrm>
            <a:off x="8866188" y="1649413"/>
            <a:ext cx="3131336" cy="432046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300" dirty="0"/>
              <a:t>AI-enabled documentation tools are being rapidly adopted across health systems, with all surveyed organizations reporting implementation activity in ambient note generation and more than half indicating a high degree of success in use.</a:t>
            </a:r>
            <a:br>
              <a:rPr lang="en-US" sz="1300" dirty="0"/>
            </a:br>
            <a:endParaRPr lang="en-US" sz="1300" dirty="0"/>
          </a:p>
          <a:p>
            <a:r>
              <a:rPr lang="en-US" sz="1300" dirty="0"/>
              <a:t>These tools automate documentation workflows and reduce administrative burden, with a study showing clinicians can reduce burnout by 13.1% through use of ambient AI technologies.</a:t>
            </a:r>
            <a:br>
              <a:rPr lang="en-US" sz="1300" dirty="0"/>
            </a:br>
            <a:endParaRPr lang="en-US" sz="1300" dirty="0"/>
          </a:p>
          <a:p>
            <a:r>
              <a:rPr lang="en-US" sz="1300" dirty="0"/>
              <a:t>By improving efficiency and reducing time spent on documentation, AI-enabled solutions increase available clinical capacity and enable greater focus on direct patient care.</a:t>
            </a:r>
          </a:p>
        </p:txBody>
      </p:sp>
      <p:sp>
        <p:nvSpPr>
          <p:cNvPr id="9" name="TextBox 8">
            <a:extLst>
              <a:ext uri="{FF2B5EF4-FFF2-40B4-BE49-F238E27FC236}">
                <a16:creationId xmlns:a16="http://schemas.microsoft.com/office/drawing/2014/main" id="{3129D1A6-F38F-C1E6-4E82-1ADCDB4EFF1C}"/>
              </a:ext>
            </a:extLst>
          </p:cNvPr>
          <p:cNvSpPr txBox="1"/>
          <p:nvPr/>
        </p:nvSpPr>
        <p:spPr>
          <a:xfrm>
            <a:off x="725214" y="5969876"/>
            <a:ext cx="3539752" cy="276999"/>
          </a:xfrm>
          <a:prstGeom prst="rect">
            <a:avLst/>
          </a:prstGeom>
          <a:noFill/>
        </p:spPr>
        <p:txBody>
          <a:bodyPr wrap="none" rtlCol="0">
            <a:spAutoFit/>
          </a:bodyPr>
          <a:lstStyle/>
          <a:p>
            <a:r>
              <a:rPr lang="en-US" sz="1200"/>
              <a:t>*Numbers may not add to 100% due to rounding. </a:t>
            </a:r>
          </a:p>
        </p:txBody>
      </p:sp>
    </p:spTree>
    <p:extLst>
      <p:ext uri="{BB962C8B-B14F-4D97-AF65-F5344CB8AC3E}">
        <p14:creationId xmlns:p14="http://schemas.microsoft.com/office/powerpoint/2010/main" val="1693587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F7E9B6-7089-DDDB-4966-92215E359547}"/>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a:pPr>
            <a:r>
              <a:rPr lang="en-US" dirty="0"/>
              <a:t>Park-Lee, E., Lipari, R. N., Hedden, S. L., Copello, E. A. P., &amp; Kroutil, L. A. (2016, September). </a:t>
            </a:r>
            <a:r>
              <a:rPr lang="en-US" i="1" dirty="0"/>
              <a:t>Receipt of services for substance use and mental health issues among adults: Results from the 2015 National Survey on Drug Use and Health</a:t>
            </a:r>
            <a:r>
              <a:rPr lang="en-US" dirty="0"/>
              <a:t>. Substance Abuse and Mental Health Services Administration. https://www.samhsa.gov/data/sites/default/files/NSDUH-ServiceUseAdult-2015/NSDUH-ServiceUseAdult-2015/NSDUH-ServiceUseAdult-2015.htm</a:t>
            </a:r>
          </a:p>
          <a:p>
            <a:pPr marL="457200" indent="-457200">
              <a:buFont typeface="+mj-lt"/>
              <a:buAutoNum type="arabicPeriod"/>
            </a:pPr>
            <a:r>
              <a:rPr lang="en-US" dirty="0"/>
              <a:t>Substance Abuse and Mental Health Services Administration. (2021). </a:t>
            </a:r>
            <a:r>
              <a:rPr lang="en-US" i="1" dirty="0"/>
              <a:t>Highlights for the 2020 National Survey on Drug Use and Health</a:t>
            </a:r>
            <a:r>
              <a:rPr lang="en-US" dirty="0"/>
              <a:t>. U.S. Department of Health and Human Services. https://www.samhsa.gov/data/sites/default/files/2021-10/2020_NSDUH_Highlights.pdf</a:t>
            </a:r>
          </a:p>
          <a:p>
            <a:pPr marL="457200" indent="-457200">
              <a:buFont typeface="+mj-lt"/>
              <a:buAutoNum type="arabicPeriod"/>
            </a:pPr>
            <a:r>
              <a:rPr lang="en-US" dirty="0"/>
              <a:t>Substance Abuse and Mental Health Services Administration. (2025). </a:t>
            </a:r>
            <a:r>
              <a:rPr lang="en-US" i="1" dirty="0"/>
              <a:t>2024 National Survey on Drug Use and Health: Annual national report</a:t>
            </a:r>
            <a:r>
              <a:rPr lang="en-US" dirty="0"/>
              <a:t>. U.S. Department of Health and Human Services. https://www.samhsa.gov/data/sites/default/files/reports/rpt56287/2024-nsduh-annual-national-report.pdf</a:t>
            </a:r>
          </a:p>
          <a:p>
            <a:pPr marL="457200" indent="-457200">
              <a:buFont typeface="+mj-lt"/>
              <a:buAutoNum type="arabicPeriod"/>
            </a:pPr>
            <a:r>
              <a:rPr lang="en-US" dirty="0"/>
              <a:t>Sappenfield, O., Alberto, C., Minnaert, J., Donney, J., Lebrun-Harris, L., &amp; Ghandour, R. (2024, October). </a:t>
            </a:r>
            <a:r>
              <a:rPr lang="en-US" i="1" dirty="0"/>
              <a:t>Adolescent mental and behavioral health, 2023. In National Survey of Children’s Health data briefs. Health Resources and Services Administration</a:t>
            </a:r>
            <a:r>
              <a:rPr lang="en-US" dirty="0"/>
              <a:t>. https://www.ncbi.nlm.nih.gov/books/NBK608531/</a:t>
            </a:r>
          </a:p>
          <a:p>
            <a:pPr marL="457200" indent="-457200">
              <a:buFont typeface="+mj-lt"/>
              <a:buAutoNum type="arabicPeriod"/>
            </a:pPr>
            <a:r>
              <a:rPr lang="en-US" dirty="0"/>
              <a:t>Substance Abuse and Mental Health Services Administration. (2023). </a:t>
            </a:r>
            <a:r>
              <a:rPr lang="en-US" i="1" dirty="0"/>
              <a:t>2021 National Survey on Drug Use and Health: Annual national report</a:t>
            </a:r>
            <a:r>
              <a:rPr lang="en-US" dirty="0"/>
              <a:t>. U.S. Department of Health and Human Services. https://www.samhsa.gov/data/sites/default/files/reports/rpt39443/2021NSDUHFFRRev010323.pdf</a:t>
            </a:r>
          </a:p>
          <a:p>
            <a:pPr marL="457200" indent="-457200">
              <a:buFont typeface="+mj-lt"/>
              <a:buAutoNum type="arabicPeriod"/>
            </a:pPr>
            <a:r>
              <a:rPr lang="en-US" dirty="0"/>
              <a:t>Substance Abuse and Mental Health Services Administration. (2023). </a:t>
            </a:r>
            <a:r>
              <a:rPr lang="en-US" i="1" dirty="0"/>
              <a:t>Key substance use and mental health indicators in the United States: Results from the 2022 National Survey on Drug Use and Health</a:t>
            </a:r>
            <a:r>
              <a:rPr lang="en-US" dirty="0"/>
              <a:t> (HHS Publication No. PEP23-07-01-006, NSDUH Series H-58). Center for Behavioral Health Statistics and Quality. https://www.samhsa.gov/data/sites/default/files/reports/rpt42731/2022-nsduh-nnr.pdf</a:t>
            </a:r>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9A59339E-23F5-1D68-73FB-85E85EC7159C}"/>
              </a:ext>
            </a:extLst>
          </p:cNvPr>
          <p:cNvSpPr>
            <a:spLocks noGrp="1"/>
          </p:cNvSpPr>
          <p:nvPr>
            <p:ph type="title"/>
          </p:nvPr>
        </p:nvSpPr>
        <p:spPr/>
        <p:txBody>
          <a:bodyPr>
            <a:normAutofit/>
          </a:bodyPr>
          <a:lstStyle/>
          <a:p>
            <a:r>
              <a:rPr lang="en-US" sz="2900" dirty="0"/>
              <a:t>References</a:t>
            </a:r>
          </a:p>
        </p:txBody>
      </p:sp>
      <p:sp>
        <p:nvSpPr>
          <p:cNvPr id="4" name="Slide Number Placeholder 3">
            <a:extLst>
              <a:ext uri="{FF2B5EF4-FFF2-40B4-BE49-F238E27FC236}">
                <a16:creationId xmlns:a16="http://schemas.microsoft.com/office/drawing/2014/main" id="{818E71F7-F884-C818-590E-2F380D7F725D}"/>
              </a:ext>
            </a:extLst>
          </p:cNvPr>
          <p:cNvSpPr>
            <a:spLocks noGrp="1"/>
          </p:cNvSpPr>
          <p:nvPr>
            <p:ph type="sldNum" sz="quarter" idx="14"/>
          </p:nvPr>
        </p:nvSpPr>
        <p:spPr/>
        <p:txBody>
          <a:bodyPr/>
          <a:lstStyle/>
          <a:p>
            <a:fld id="{027E8CCC-CF4B-46E8-91C5-9CFA5180D914}" type="slidenum">
              <a:rPr lang="en-US" smtClean="0"/>
              <a:pPr/>
              <a:t>44</a:t>
            </a:fld>
            <a:endParaRPr lang="en-US"/>
          </a:p>
        </p:txBody>
      </p:sp>
    </p:spTree>
    <p:extLst>
      <p:ext uri="{BB962C8B-B14F-4D97-AF65-F5344CB8AC3E}">
        <p14:creationId xmlns:p14="http://schemas.microsoft.com/office/powerpoint/2010/main" val="3518765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6A64-3204-FF9D-7B9F-3AD83E61E88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8E28F0-193B-271A-A57F-1EA355AE837E}"/>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startAt="7"/>
            </a:pPr>
            <a:r>
              <a:rPr lang="en-US" dirty="0"/>
              <a:t>Substance Abuse and Mental Health Services Administration. (2024, July). </a:t>
            </a:r>
            <a:r>
              <a:rPr lang="en-US" i="1" dirty="0"/>
              <a:t>Key substance use and mental health indicators in the United States: Results from the 2023 National Survey on Drug Use and Health</a:t>
            </a:r>
            <a:r>
              <a:rPr lang="en-US" dirty="0"/>
              <a:t>. U.S. Department of Health and Human Services. https://www.samhsa.gov/data/sites/default/files/reports/rpt47095/National%20Report/National%20Report/2023-nsduh-annual-national.pdf</a:t>
            </a:r>
          </a:p>
          <a:p>
            <a:pPr marL="457200" indent="-457200">
              <a:buFont typeface="+mj-lt"/>
              <a:buAutoNum type="arabicPeriod" startAt="7"/>
            </a:pPr>
            <a:r>
              <a:rPr lang="en-US" dirty="0"/>
              <a:t>Centers for Disease Control and Prevention. (2025, June 5). </a:t>
            </a:r>
            <a:r>
              <a:rPr lang="en-US" i="1" dirty="0"/>
              <a:t>Data and statistics on children’s mental health</a:t>
            </a:r>
            <a:r>
              <a:rPr lang="en-US" dirty="0"/>
              <a:t>. U.S. Department of Health and Human Services. https://www.cdc.gov/children-mental-health/data-research/index.html</a:t>
            </a:r>
          </a:p>
          <a:p>
            <a:pPr marL="457200" indent="-457200">
              <a:buFont typeface="+mj-lt"/>
              <a:buAutoNum type="arabicPeriod" startAt="7"/>
            </a:pPr>
            <a:r>
              <a:rPr lang="en-US" dirty="0"/>
              <a:t>Centers for Disease Control and Prevention. (2024, June 14). </a:t>
            </a:r>
            <a:r>
              <a:rPr lang="en-US" i="1" dirty="0"/>
              <a:t>2021 Youth Risk Behavior Survey results</a:t>
            </a:r>
            <a:r>
              <a:rPr lang="en-US" dirty="0"/>
              <a:t>. U.S. Department of Health and Human Services. https://www.cdc.gov/yrbs/results/2021-yrbs-results.html</a:t>
            </a:r>
          </a:p>
          <a:p>
            <a:pPr marL="457200" indent="-457200">
              <a:buFont typeface="+mj-lt"/>
              <a:buAutoNum type="arabicPeriod" startAt="7"/>
            </a:pPr>
            <a:r>
              <a:rPr lang="en-US" dirty="0"/>
              <a:t>Alzheimer’s Association. (2026). </a:t>
            </a:r>
            <a:r>
              <a:rPr lang="en-US" i="1" dirty="0"/>
              <a:t>2026 Alzheimer’s disease facts and figures</a:t>
            </a:r>
            <a:r>
              <a:rPr lang="en-US" dirty="0"/>
              <a:t>. </a:t>
            </a:r>
            <a:r>
              <a:rPr lang="en-US" i="1" dirty="0"/>
              <a:t>Alzheimer’s &amp; Dementia, 22</a:t>
            </a:r>
            <a:r>
              <a:rPr lang="en-US" dirty="0"/>
              <a:t>. https://www.alz.org/getmedia/ef8f48f9-ad36-48ea-87f9-b74034635c1e/alzheimers-facts-and-figures.pdf</a:t>
            </a:r>
          </a:p>
          <a:p>
            <a:pPr marL="457200" indent="-457200">
              <a:buFont typeface="+mj-lt"/>
              <a:buAutoNum type="arabicPeriod" startAt="7"/>
            </a:pPr>
            <a:r>
              <a:rPr lang="en-US" dirty="0"/>
              <a:t>Reynolds, C. F., III, </a:t>
            </a:r>
            <a:r>
              <a:rPr lang="en-US" dirty="0" err="1"/>
              <a:t>Jeste</a:t>
            </a:r>
            <a:r>
              <a:rPr lang="en-US" dirty="0"/>
              <a:t>, D. V., Sachdev, P. S., &amp; Blazer, D. G. (2022). Mental health care for older adults: Recent advances and new directions in clinical practice and research. </a:t>
            </a:r>
            <a:r>
              <a:rPr lang="en-US" i="1" dirty="0"/>
              <a:t>World Psychiatry, 21</a:t>
            </a:r>
            <a:r>
              <a:rPr lang="en-US" dirty="0"/>
              <a:t>(3), 336–363. https://doi.org/10.1002/wps.20996</a:t>
            </a:r>
          </a:p>
          <a:p>
            <a:pPr marL="457200" indent="-457200">
              <a:buFont typeface="+mj-lt"/>
              <a:buAutoNum type="arabicPeriod" startAt="7"/>
            </a:pPr>
            <a:r>
              <a:rPr lang="en-US" dirty="0"/>
              <a:t>Mark, T. L., Fernando, L., Shieh, P., &amp; Dunn, A. (2026). US national spending on mental health and substance use disorder treatment driven by case growth, 2000–21. Health Affairs, 45(4). https://doi.org/10.1377/hlthaff.2025.01351</a:t>
            </a:r>
          </a:p>
          <a:p>
            <a:pPr marL="457200" indent="-457200">
              <a:buFont typeface="+mj-lt"/>
              <a:buAutoNum type="arabicPeriod" startAt="7"/>
            </a:pPr>
            <a:endParaRPr lang="en-US" dirty="0"/>
          </a:p>
        </p:txBody>
      </p:sp>
      <p:sp>
        <p:nvSpPr>
          <p:cNvPr id="3" name="Title 2">
            <a:extLst>
              <a:ext uri="{FF2B5EF4-FFF2-40B4-BE49-F238E27FC236}">
                <a16:creationId xmlns:a16="http://schemas.microsoft.com/office/drawing/2014/main" id="{886C64A5-93D8-643A-737A-222AAF2A37E6}"/>
              </a:ext>
            </a:extLst>
          </p:cNvPr>
          <p:cNvSpPr>
            <a:spLocks noGrp="1"/>
          </p:cNvSpPr>
          <p:nvPr>
            <p:ph type="title"/>
          </p:nvPr>
        </p:nvSpPr>
        <p:spPr/>
        <p:txBody>
          <a:bodyPr>
            <a:normAutofit/>
          </a:bodyPr>
          <a:lstStyle/>
          <a:p>
            <a:r>
              <a:rPr lang="en-US" sz="2900" dirty="0"/>
              <a:t>References (Continued)</a:t>
            </a:r>
          </a:p>
        </p:txBody>
      </p:sp>
      <p:sp>
        <p:nvSpPr>
          <p:cNvPr id="4" name="Slide Number Placeholder 3">
            <a:extLst>
              <a:ext uri="{FF2B5EF4-FFF2-40B4-BE49-F238E27FC236}">
                <a16:creationId xmlns:a16="http://schemas.microsoft.com/office/drawing/2014/main" id="{C4E4E977-9E86-9EC3-E01E-3668A9B16A71}"/>
              </a:ext>
            </a:extLst>
          </p:cNvPr>
          <p:cNvSpPr>
            <a:spLocks noGrp="1"/>
          </p:cNvSpPr>
          <p:nvPr>
            <p:ph type="sldNum" sz="quarter" idx="14"/>
          </p:nvPr>
        </p:nvSpPr>
        <p:spPr/>
        <p:txBody>
          <a:bodyPr/>
          <a:lstStyle/>
          <a:p>
            <a:fld id="{027E8CCC-CF4B-46E8-91C5-9CFA5180D914}" type="slidenum">
              <a:rPr lang="en-US" smtClean="0"/>
              <a:pPr/>
              <a:t>45</a:t>
            </a:fld>
            <a:endParaRPr lang="en-US"/>
          </a:p>
        </p:txBody>
      </p:sp>
    </p:spTree>
    <p:extLst>
      <p:ext uri="{BB962C8B-B14F-4D97-AF65-F5344CB8AC3E}">
        <p14:creationId xmlns:p14="http://schemas.microsoft.com/office/powerpoint/2010/main" val="2407484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9AEB6-8A30-A9D4-1F8F-A8D95C05F5D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B784E1-2C34-2348-B815-973F484A477D}"/>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startAt="13"/>
            </a:pPr>
            <a:r>
              <a:rPr lang="en-US" dirty="0"/>
              <a:t>OPEN MINDS (2026). OPEN MINDS Market Intelligence Payer Proprietary Database.</a:t>
            </a:r>
          </a:p>
          <a:p>
            <a:pPr marL="457200" indent="-457200">
              <a:buFont typeface="+mj-lt"/>
              <a:buAutoNum type="arabicPeriod" startAt="13"/>
            </a:pPr>
            <a:r>
              <a:rPr lang="en-US" dirty="0"/>
              <a:t>Centers for Medicare &amp; Medicaid Services. (2026, January 14). </a:t>
            </a:r>
            <a:r>
              <a:rPr lang="en-US" i="1" dirty="0"/>
              <a:t>Historical</a:t>
            </a:r>
            <a:r>
              <a:rPr lang="en-US" dirty="0"/>
              <a:t>. U.S. Department of Health and Human Services. https://www.cms.gov/data-research/statistics-trends-and-reports/national-health-expenditure-data/historical</a:t>
            </a:r>
          </a:p>
          <a:p>
            <a:pPr marL="457200" indent="-457200">
              <a:buFont typeface="+mj-lt"/>
              <a:buAutoNum type="arabicPeriod" startAt="13"/>
            </a:pPr>
            <a:r>
              <a:rPr lang="en-US" dirty="0"/>
              <a:t>Macrotrends. (n.d.). </a:t>
            </a:r>
            <a:r>
              <a:rPr lang="en-US" i="1" dirty="0"/>
              <a:t>U.S. population 1950–2025</a:t>
            </a:r>
            <a:r>
              <a:rPr lang="en-US" dirty="0"/>
              <a:t>. https://www.macrotrends.net/global-metrics/countries/usa/united-states/population</a:t>
            </a:r>
          </a:p>
          <a:p>
            <a:pPr marL="457200" indent="-457200">
              <a:buFont typeface="+mj-lt"/>
              <a:buAutoNum type="arabicPeriod" startAt="13"/>
            </a:pPr>
            <a:r>
              <a:rPr lang="en-US" dirty="0"/>
              <a:t>U.S. Inflation Calculator. (n.d.). </a:t>
            </a:r>
            <a:r>
              <a:rPr lang="en-US" i="1" dirty="0"/>
              <a:t>Current U.S. inflation rates: 2000–2026</a:t>
            </a:r>
            <a:r>
              <a:rPr lang="en-US" dirty="0"/>
              <a:t>. https://www.usinflationcalculator.com/inflation/current-inflation-rates/</a:t>
            </a:r>
          </a:p>
          <a:p>
            <a:pPr marL="457200" indent="-457200">
              <a:buFont typeface="+mj-lt"/>
              <a:buAutoNum type="arabicPeriod" startAt="13"/>
            </a:pPr>
            <a:r>
              <a:rPr lang="en-US" dirty="0"/>
              <a:t>Figueroa, J. F., Phelan, J., Orav, E. J., Patel, V., &amp; Jha, A. K. (2020). Association of mental health disorders with health care spending in the Medicare population. </a:t>
            </a:r>
            <a:r>
              <a:rPr lang="en-US" i="1" dirty="0"/>
              <a:t>JAMA Network Open, 3</a:t>
            </a:r>
            <a:r>
              <a:rPr lang="en-US" dirty="0"/>
              <a:t>(3), Article e201210. https://doi.org/10.1001/jamanetworkopen.2020.1210</a:t>
            </a:r>
          </a:p>
          <a:p>
            <a:pPr marL="457200" indent="-457200">
              <a:buFont typeface="+mj-lt"/>
              <a:buAutoNum type="arabicPeriod" startAt="13"/>
            </a:pPr>
            <a:r>
              <a:rPr lang="en-US" dirty="0"/>
              <a:t>Substance Abuse and Mental Health Services Administration. (2019). </a:t>
            </a:r>
            <a:r>
              <a:rPr lang="en-US" i="1" dirty="0"/>
              <a:t>Behavioral health spending and use accounts, 2006–2015</a:t>
            </a:r>
            <a:r>
              <a:rPr lang="en-US" dirty="0"/>
              <a:t> (HHS Publication No. SMA 19-5095). U.S. Department of Health and Human Services. https://library.samhsa.gov/sites/default/files/bhsua-2006-2015-508.pdf</a:t>
            </a:r>
          </a:p>
          <a:p>
            <a:pPr marL="457200" indent="-457200">
              <a:buFont typeface="+mj-lt"/>
              <a:buAutoNum type="arabicPeriod" startAt="13"/>
            </a:pPr>
            <a:r>
              <a:rPr lang="en-US" dirty="0"/>
              <a:t>Soni, A. (2022, February). </a:t>
            </a:r>
            <a:r>
              <a:rPr lang="en-US" i="1" dirty="0"/>
              <a:t>Healthcare expenditures for treatment of mental disorders: Estimates for adults ages 18 and older, U.S. civilian noninstitutionalized population, 2019</a:t>
            </a:r>
            <a:r>
              <a:rPr lang="en-US" dirty="0"/>
              <a:t> (Statistical Brief No. 539). Agency for Healthcare Research and Quality. https://meps.ahrq.gov/data_files/publications/st539/stat539.shtml</a:t>
            </a:r>
          </a:p>
          <a:p>
            <a:pPr marL="457200" indent="-457200">
              <a:buFont typeface="+mj-lt"/>
              <a:buAutoNum type="arabicPeriod" startAt="13"/>
            </a:pPr>
            <a:r>
              <a:rPr lang="en-US" dirty="0"/>
              <a:t>Suryavanshi, M. S., &amp; Yang, Y. (2016). Clinical and economic burden of mental disorders among children with chronic physical conditions, United States, 2008–2013. </a:t>
            </a:r>
            <a:r>
              <a:rPr lang="en-US" i="1" dirty="0"/>
              <a:t>Preventing Chronic Disease, 13</a:t>
            </a:r>
            <a:r>
              <a:rPr lang="en-US" dirty="0"/>
              <a:t>, Article 150535. https://doi.org/10.5888/pcd13.150535</a:t>
            </a:r>
          </a:p>
          <a:p>
            <a:pPr marL="457200" indent="-457200">
              <a:buFont typeface="+mj-lt"/>
              <a:buAutoNum type="arabicPeriod" startAt="13"/>
            </a:pPr>
            <a:endParaRPr lang="en-US" dirty="0"/>
          </a:p>
          <a:p>
            <a:pPr marL="457200" indent="-457200">
              <a:buFont typeface="+mj-lt"/>
              <a:buAutoNum type="arabicPeriod" startAt="13"/>
            </a:pPr>
            <a:endParaRPr lang="en-US" dirty="0"/>
          </a:p>
        </p:txBody>
      </p:sp>
      <p:sp>
        <p:nvSpPr>
          <p:cNvPr id="3" name="Title 2">
            <a:extLst>
              <a:ext uri="{FF2B5EF4-FFF2-40B4-BE49-F238E27FC236}">
                <a16:creationId xmlns:a16="http://schemas.microsoft.com/office/drawing/2014/main" id="{576766EB-10D9-0B59-6983-E566262F9711}"/>
              </a:ext>
            </a:extLst>
          </p:cNvPr>
          <p:cNvSpPr>
            <a:spLocks noGrp="1"/>
          </p:cNvSpPr>
          <p:nvPr>
            <p:ph type="title"/>
          </p:nvPr>
        </p:nvSpPr>
        <p:spPr/>
        <p:txBody>
          <a:bodyPr>
            <a:normAutofit/>
          </a:bodyPr>
          <a:lstStyle/>
          <a:p>
            <a:r>
              <a:rPr lang="en-US" sz="2900" dirty="0"/>
              <a:t>References (Continued – 2)</a:t>
            </a:r>
          </a:p>
        </p:txBody>
      </p:sp>
      <p:sp>
        <p:nvSpPr>
          <p:cNvPr id="4" name="Slide Number Placeholder 3">
            <a:extLst>
              <a:ext uri="{FF2B5EF4-FFF2-40B4-BE49-F238E27FC236}">
                <a16:creationId xmlns:a16="http://schemas.microsoft.com/office/drawing/2014/main" id="{EA3DBAD4-149F-FECC-7CB8-6F29AA8559DB}"/>
              </a:ext>
            </a:extLst>
          </p:cNvPr>
          <p:cNvSpPr>
            <a:spLocks noGrp="1"/>
          </p:cNvSpPr>
          <p:nvPr>
            <p:ph type="sldNum" sz="quarter" idx="14"/>
          </p:nvPr>
        </p:nvSpPr>
        <p:spPr/>
        <p:txBody>
          <a:bodyPr/>
          <a:lstStyle/>
          <a:p>
            <a:fld id="{027E8CCC-CF4B-46E8-91C5-9CFA5180D914}" type="slidenum">
              <a:rPr lang="en-US" smtClean="0"/>
              <a:pPr/>
              <a:t>46</a:t>
            </a:fld>
            <a:endParaRPr lang="en-US"/>
          </a:p>
        </p:txBody>
      </p:sp>
    </p:spTree>
    <p:extLst>
      <p:ext uri="{BB962C8B-B14F-4D97-AF65-F5344CB8AC3E}">
        <p14:creationId xmlns:p14="http://schemas.microsoft.com/office/powerpoint/2010/main" val="1949884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51434-ACA0-DBE5-DEA1-3BC2BFC547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869CB8-BE12-B663-B562-2F17E9673B93}"/>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startAt="21"/>
            </a:pPr>
            <a:r>
              <a:rPr lang="en-US" dirty="0"/>
              <a:t>American Hospital Association. (2019, May). </a:t>
            </a:r>
            <a:r>
              <a:rPr lang="en-US" i="1" dirty="0"/>
              <a:t>Increasing access to behavioral health care advances value for patients, providers and communities</a:t>
            </a:r>
            <a:r>
              <a:rPr lang="en-US" dirty="0"/>
              <a:t>. https://www.aha.org/system/files/media/file/2019/05/aha-trendwatch-behavioral-health-2019.pdf</a:t>
            </a:r>
          </a:p>
          <a:p>
            <a:pPr marL="457200" indent="-457200">
              <a:buFont typeface="+mj-lt"/>
              <a:buAutoNum type="arabicPeriod" startAt="21"/>
            </a:pPr>
            <a:r>
              <a:rPr lang="en-US" dirty="0"/>
              <a:t>Joyce, G. F., Keeler, E. B., Shang, B., &amp; Goldman, D. P. (2005). The lifetime burden of chronic disease among the elderly. </a:t>
            </a:r>
            <a:r>
              <a:rPr lang="en-US" i="1" dirty="0"/>
              <a:t>Health Affairs, 24</a:t>
            </a:r>
            <a:r>
              <a:rPr lang="en-US" dirty="0"/>
              <a:t>(Suppl. 2), W5R18–W5R29. https://doi.org/10.1377/hlthaff.w5.r18</a:t>
            </a:r>
          </a:p>
          <a:p>
            <a:pPr marL="457200" indent="-457200">
              <a:buFont typeface="+mj-lt"/>
              <a:buAutoNum type="arabicPeriod" startAt="21"/>
            </a:pPr>
            <a:r>
              <a:rPr lang="en-US" dirty="0"/>
              <a:t>Davenport, S., Gray, T., &amp; Melek, S. (2020, August 13). </a:t>
            </a:r>
            <a:r>
              <a:rPr lang="en-US" i="1" dirty="0"/>
              <a:t>How do individuals with behavioral health conditions contribute to physical and total healthcare spending?</a:t>
            </a:r>
            <a:r>
              <a:rPr lang="en-US" dirty="0"/>
              <a:t> Milliman. https://media.milliman.com/v1/media/edge/images/millimaninc5660-milliman6442-prod27d5-0001/media/Milliman/PDFs/Articles/Milliman-High-Cost-Patient-Study-2020.pdf</a:t>
            </a:r>
          </a:p>
          <a:p>
            <a:pPr marL="457200" indent="-457200">
              <a:buFont typeface="+mj-lt"/>
              <a:buAutoNum type="arabicPeriod" startAt="21"/>
            </a:pPr>
            <a:r>
              <a:rPr lang="en-US" dirty="0"/>
              <a:t>National Managed Care Penetration. (n.d.). Retrieved March 08, 2023, from https://www.mcol.com/managed_care_penetration</a:t>
            </a:r>
          </a:p>
          <a:p>
            <a:pPr marL="457200" indent="-457200">
              <a:buFont typeface="+mj-lt"/>
              <a:buAutoNum type="arabicPeriod" startAt="21"/>
            </a:pPr>
            <a:r>
              <a:rPr lang="en-US" dirty="0"/>
              <a:t>Freed, M., </a:t>
            </a:r>
            <a:r>
              <a:rPr lang="en-US" dirty="0" err="1"/>
              <a:t>Fuglesten</a:t>
            </a:r>
            <a:r>
              <a:rPr lang="en-US" dirty="0"/>
              <a:t> Biniek, J., Damico, A., &amp; Neuman, T. (2024, August 8). </a:t>
            </a:r>
            <a:r>
              <a:rPr lang="en-US" i="1" dirty="0"/>
              <a:t>Medicare Advantage in 2024: Enrollment update and key trends</a:t>
            </a:r>
            <a:r>
              <a:rPr lang="en-US" dirty="0"/>
              <a:t>. KFF. https://www.kff.org/medicare/medicare-advantage-in-2024-enrollment-update-and-key-trends/</a:t>
            </a:r>
          </a:p>
          <a:p>
            <a:pPr marL="457200" indent="-457200">
              <a:buFont typeface="+mj-lt"/>
              <a:buAutoNum type="arabicPeriod" startAt="21"/>
            </a:pPr>
            <a:r>
              <a:rPr lang="en-US" dirty="0"/>
              <a:t>Centers for Medicare &amp; Medicaid Services. (2025). </a:t>
            </a:r>
            <a:r>
              <a:rPr lang="en-US" i="1" dirty="0"/>
              <a:t>Medicaid managed care enrollment and program characteristics: 2024</a:t>
            </a:r>
            <a:r>
              <a:rPr lang="en-US" dirty="0"/>
              <a:t>. U.S. Department of Health and Human Services. https://www.medicaid.gov/medicaid/managed-care/downloads/2024-medicaid-managed-care-enrollment-report.pdf</a:t>
            </a:r>
          </a:p>
          <a:p>
            <a:pPr marL="457200" indent="-457200">
              <a:buFont typeface="+mj-lt"/>
              <a:buAutoNum type="arabicPeriod" startAt="21"/>
            </a:pPr>
            <a:r>
              <a:rPr lang="en-US" dirty="0"/>
              <a:t>TRICARE.com. (2026). </a:t>
            </a:r>
            <a:r>
              <a:rPr lang="en-US" i="1" dirty="0"/>
              <a:t>TRICARE demographics: Population &amp; enrollment guide</a:t>
            </a:r>
            <a:r>
              <a:rPr lang="en-US" dirty="0"/>
              <a:t>. https://tricare.com/demographics</a:t>
            </a:r>
          </a:p>
        </p:txBody>
      </p:sp>
      <p:sp>
        <p:nvSpPr>
          <p:cNvPr id="3" name="Title 2">
            <a:extLst>
              <a:ext uri="{FF2B5EF4-FFF2-40B4-BE49-F238E27FC236}">
                <a16:creationId xmlns:a16="http://schemas.microsoft.com/office/drawing/2014/main" id="{3A82B63F-D364-8C37-40C4-C61382938D30}"/>
              </a:ext>
            </a:extLst>
          </p:cNvPr>
          <p:cNvSpPr>
            <a:spLocks noGrp="1"/>
          </p:cNvSpPr>
          <p:nvPr>
            <p:ph type="title"/>
          </p:nvPr>
        </p:nvSpPr>
        <p:spPr/>
        <p:txBody>
          <a:bodyPr>
            <a:normAutofit/>
          </a:bodyPr>
          <a:lstStyle/>
          <a:p>
            <a:r>
              <a:rPr lang="en-US" sz="2900" dirty="0"/>
              <a:t>References (Continued – 3)</a:t>
            </a:r>
          </a:p>
        </p:txBody>
      </p:sp>
      <p:sp>
        <p:nvSpPr>
          <p:cNvPr id="4" name="Slide Number Placeholder 3">
            <a:extLst>
              <a:ext uri="{FF2B5EF4-FFF2-40B4-BE49-F238E27FC236}">
                <a16:creationId xmlns:a16="http://schemas.microsoft.com/office/drawing/2014/main" id="{3AA11CBB-756C-DC49-0166-9C1A027084FA}"/>
              </a:ext>
            </a:extLst>
          </p:cNvPr>
          <p:cNvSpPr>
            <a:spLocks noGrp="1"/>
          </p:cNvSpPr>
          <p:nvPr>
            <p:ph type="sldNum" sz="quarter" idx="14"/>
          </p:nvPr>
        </p:nvSpPr>
        <p:spPr/>
        <p:txBody>
          <a:bodyPr/>
          <a:lstStyle/>
          <a:p>
            <a:fld id="{027E8CCC-CF4B-46E8-91C5-9CFA5180D914}" type="slidenum">
              <a:rPr lang="en-US" smtClean="0"/>
              <a:pPr/>
              <a:t>47</a:t>
            </a:fld>
            <a:endParaRPr lang="en-US"/>
          </a:p>
        </p:txBody>
      </p:sp>
    </p:spTree>
    <p:extLst>
      <p:ext uri="{BB962C8B-B14F-4D97-AF65-F5344CB8AC3E}">
        <p14:creationId xmlns:p14="http://schemas.microsoft.com/office/powerpoint/2010/main" val="2672525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672FA-14BF-BF01-98AD-C378F3D5811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6EFA5-97DD-A164-BAC5-9C628CA415FC}"/>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startAt="28"/>
            </a:pPr>
            <a:r>
              <a:rPr lang="en-US" dirty="0"/>
              <a:t>Defense Health Agency. (n.d.). </a:t>
            </a:r>
            <a:r>
              <a:rPr lang="en-US" i="1" dirty="0"/>
              <a:t>TRICARE by the numbers</a:t>
            </a:r>
            <a:r>
              <a:rPr lang="en-US" dirty="0"/>
              <a:t>. U.S. Department of Defense. https://www.dha.mil/About-DHA/TRICARE-Numbers</a:t>
            </a:r>
          </a:p>
          <a:p>
            <a:pPr marL="457200" indent="-457200">
              <a:buFont typeface="+mj-lt"/>
              <a:buAutoNum type="arabicPeriod" startAt="28"/>
            </a:pPr>
            <a:r>
              <a:rPr lang="en-US" dirty="0" err="1"/>
              <a:t>Gelburd</a:t>
            </a:r>
            <a:r>
              <a:rPr lang="en-US" dirty="0"/>
              <a:t>, R. (2018, November 22). </a:t>
            </a:r>
            <a:r>
              <a:rPr lang="en-US" i="1" dirty="0"/>
              <a:t>The Mental Health Parity Act: 10 years later</a:t>
            </a:r>
            <a:r>
              <a:rPr lang="en-US" dirty="0"/>
              <a:t>. </a:t>
            </a:r>
            <a:r>
              <a:rPr lang="en-US" i="1" dirty="0"/>
              <a:t>The American Journal of Managed Care</a:t>
            </a:r>
            <a:r>
              <a:rPr lang="en-US" dirty="0"/>
              <a:t>. https://www.ajmc.com/view/the-mental-health-parity-act-10-years-later</a:t>
            </a:r>
          </a:p>
          <a:p>
            <a:pPr marL="457200" indent="-457200">
              <a:buFont typeface="+mj-lt"/>
              <a:buAutoNum type="arabicPeriod" startAt="28"/>
            </a:pPr>
            <a:r>
              <a:rPr lang="en-US" dirty="0"/>
              <a:t>National Committee for Quality Assurance. (n.d.). </a:t>
            </a:r>
            <a:r>
              <a:rPr lang="en-US" i="1" dirty="0"/>
              <a:t>HEDIS measure library &amp; historical data</a:t>
            </a:r>
            <a:r>
              <a:rPr lang="en-US" dirty="0"/>
              <a:t>. https://www.ncqa.org/report-cards/health-plans/state-of-health-care-quality-report/</a:t>
            </a:r>
          </a:p>
          <a:p>
            <a:pPr marL="457200" indent="-457200">
              <a:buFont typeface="+mj-lt"/>
              <a:buAutoNum type="arabicPeriod" startAt="28"/>
            </a:pPr>
            <a:r>
              <a:rPr lang="en-US" dirty="0"/>
              <a:t>National Committee for Quality Assurance. (2024, September 16). </a:t>
            </a:r>
            <a:r>
              <a:rPr lang="en-US" i="1" dirty="0"/>
              <a:t>NCQA unveils 2024 health plan ratings</a:t>
            </a:r>
            <a:r>
              <a:rPr lang="en-US" dirty="0"/>
              <a:t>. https://www.ncqa.org/news/ncqa-unveils-2024-health-plan-ratings/</a:t>
            </a:r>
          </a:p>
          <a:p>
            <a:pPr marL="457200" indent="-457200">
              <a:buFont typeface="+mj-lt"/>
              <a:buAutoNum type="arabicPeriod" startAt="28"/>
            </a:pPr>
            <a:r>
              <a:rPr lang="en-US" dirty="0"/>
              <a:t>National Committee for Quality Assurance. (n.d.). </a:t>
            </a:r>
            <a:r>
              <a:rPr lang="en-US" i="1" dirty="0"/>
              <a:t>HEDIS Electronic Clinical Data Systems (ECDS) reporting</a:t>
            </a:r>
            <a:r>
              <a:rPr lang="en-US" dirty="0"/>
              <a:t>. https://www.ncqa.org/resources/hedis-electronic-clinical-data-systems-ecds-reporting/</a:t>
            </a:r>
          </a:p>
          <a:p>
            <a:pPr marL="457200" indent="-457200">
              <a:buFont typeface="+mj-lt"/>
              <a:buAutoNum type="arabicPeriod" startAt="28"/>
            </a:pPr>
            <a:r>
              <a:rPr lang="en-US" dirty="0"/>
              <a:t>Centers for Medicare &amp; Medicaid Services. (2024, April 22). </a:t>
            </a:r>
            <a:r>
              <a:rPr lang="en-US" i="1" dirty="0"/>
              <a:t>Ensuring access to Medicaid services final rule (CMS-2442-F)</a:t>
            </a:r>
            <a:r>
              <a:rPr lang="en-US" dirty="0"/>
              <a:t>. U.S. Department of Health and Human Services. https://www.cms.gov/newsroom/fact-sheets/ensuring-access-medicaid-services-final-rule-cms-2442-f</a:t>
            </a:r>
          </a:p>
          <a:p>
            <a:pPr marL="457200" indent="-457200">
              <a:buFont typeface="+mj-lt"/>
              <a:buAutoNum type="arabicPeriod" startAt="28"/>
            </a:pPr>
            <a:r>
              <a:rPr lang="en-US" dirty="0"/>
              <a:t>Centers for Medicare &amp; Medicaid Services. (2025). </a:t>
            </a:r>
            <a:r>
              <a:rPr lang="en-US" i="1" dirty="0"/>
              <a:t>Medicare &amp; your mental health benefits</a:t>
            </a:r>
            <a:r>
              <a:rPr lang="en-US" dirty="0"/>
              <a:t>. U.S. Department of Health and Human Services. https://www.medicare.gov/publications/10184-medicare-and-your-mental-health-benefits.pdf</a:t>
            </a:r>
          </a:p>
          <a:p>
            <a:pPr marL="457200" indent="-457200">
              <a:buFont typeface="+mj-lt"/>
              <a:buAutoNum type="arabicPeriod" startAt="28"/>
            </a:pPr>
            <a:r>
              <a:rPr lang="en-US" dirty="0"/>
              <a:t>National Academy for State Health Policy. (2025, June 2). </a:t>
            </a:r>
            <a:r>
              <a:rPr lang="en-US" i="1" dirty="0"/>
              <a:t>How states leverage Medicaid managed care to foster behavioral health integration</a:t>
            </a:r>
            <a:r>
              <a:rPr lang="en-US" dirty="0"/>
              <a:t>. https://nashp.org/states-leverage-medicaid-managed-care-to-foster-behavioral-health-integration/</a:t>
            </a:r>
          </a:p>
        </p:txBody>
      </p:sp>
      <p:sp>
        <p:nvSpPr>
          <p:cNvPr id="3" name="Title 2">
            <a:extLst>
              <a:ext uri="{FF2B5EF4-FFF2-40B4-BE49-F238E27FC236}">
                <a16:creationId xmlns:a16="http://schemas.microsoft.com/office/drawing/2014/main" id="{5DDEAE50-1225-4523-468D-50EF8E79E29B}"/>
              </a:ext>
            </a:extLst>
          </p:cNvPr>
          <p:cNvSpPr>
            <a:spLocks noGrp="1"/>
          </p:cNvSpPr>
          <p:nvPr>
            <p:ph type="title"/>
          </p:nvPr>
        </p:nvSpPr>
        <p:spPr/>
        <p:txBody>
          <a:bodyPr>
            <a:normAutofit/>
          </a:bodyPr>
          <a:lstStyle/>
          <a:p>
            <a:r>
              <a:rPr lang="en-US" sz="2900" dirty="0"/>
              <a:t>References (Continued – 4)</a:t>
            </a:r>
          </a:p>
        </p:txBody>
      </p:sp>
      <p:sp>
        <p:nvSpPr>
          <p:cNvPr id="4" name="Slide Number Placeholder 3">
            <a:extLst>
              <a:ext uri="{FF2B5EF4-FFF2-40B4-BE49-F238E27FC236}">
                <a16:creationId xmlns:a16="http://schemas.microsoft.com/office/drawing/2014/main" id="{408D8232-4B4F-8166-E123-DCDDCF900A28}"/>
              </a:ext>
            </a:extLst>
          </p:cNvPr>
          <p:cNvSpPr>
            <a:spLocks noGrp="1"/>
          </p:cNvSpPr>
          <p:nvPr>
            <p:ph type="sldNum" sz="quarter" idx="14"/>
          </p:nvPr>
        </p:nvSpPr>
        <p:spPr/>
        <p:txBody>
          <a:bodyPr/>
          <a:lstStyle/>
          <a:p>
            <a:fld id="{027E8CCC-CF4B-46E8-91C5-9CFA5180D914}" type="slidenum">
              <a:rPr lang="en-US" smtClean="0"/>
              <a:pPr/>
              <a:t>48</a:t>
            </a:fld>
            <a:endParaRPr lang="en-US"/>
          </a:p>
        </p:txBody>
      </p:sp>
    </p:spTree>
    <p:extLst>
      <p:ext uri="{BB962C8B-B14F-4D97-AF65-F5344CB8AC3E}">
        <p14:creationId xmlns:p14="http://schemas.microsoft.com/office/powerpoint/2010/main" val="298366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246E3-9B49-0D6B-0B6E-6F22372FDA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3F65C-3F4C-7B2F-630A-E6CFB1ABE320}"/>
              </a:ext>
            </a:extLst>
          </p:cNvPr>
          <p:cNvSpPr>
            <a:spLocks noGrp="1"/>
          </p:cNvSpPr>
          <p:nvPr>
            <p:ph idx="1"/>
          </p:nvPr>
        </p:nvSpPr>
        <p:spPr>
          <a:xfrm>
            <a:off x="609600" y="1411225"/>
            <a:ext cx="10972800" cy="4733610"/>
          </a:xfrm>
        </p:spPr>
        <p:txBody>
          <a:bodyPr>
            <a:normAutofit fontScale="70000" lnSpcReduction="20000"/>
          </a:bodyPr>
          <a:lstStyle/>
          <a:p>
            <a:pPr marL="457200" indent="-457200">
              <a:buFont typeface="+mj-lt"/>
              <a:buAutoNum type="arabicPeriod" startAt="36"/>
            </a:pPr>
            <a:r>
              <a:rPr lang="en-US" dirty="0"/>
              <a:t>National Council for Mental Wellbeing. (n.d.). </a:t>
            </a:r>
            <a:r>
              <a:rPr lang="en-US" i="1" dirty="0"/>
              <a:t>Find a CCBHC</a:t>
            </a:r>
            <a:r>
              <a:rPr lang="en-US" dirty="0"/>
              <a:t>. https://www.thenationalcouncil.org/program/ccbhc-success-center/ccbhc-locator/</a:t>
            </a:r>
          </a:p>
          <a:p>
            <a:pPr marL="457200" indent="-457200">
              <a:buFont typeface="+mj-lt"/>
              <a:buAutoNum type="arabicPeriod" startAt="36"/>
            </a:pPr>
            <a:r>
              <a:rPr lang="en-US" dirty="0"/>
              <a:t>KFF. (n.d.). </a:t>
            </a:r>
            <a:r>
              <a:rPr lang="en-US" i="1" dirty="0"/>
              <a:t>Medicaid behavioral health services: Peer support services</a:t>
            </a:r>
            <a:r>
              <a:rPr lang="en-US" dirty="0"/>
              <a:t>. https://www.kff.org/medicaid/state-indicator/medicaid-behavioral-health-services-peer-support-services/</a:t>
            </a:r>
          </a:p>
          <a:p>
            <a:pPr marL="457200" indent="-457200">
              <a:buFont typeface="+mj-lt"/>
              <a:buAutoNum type="arabicPeriod" startAt="36"/>
            </a:pPr>
            <a:r>
              <a:rPr lang="en-US" dirty="0"/>
              <a:t>Health Resources and Services Administration. (2025). </a:t>
            </a:r>
            <a:r>
              <a:rPr lang="en-US" i="1" dirty="0"/>
              <a:t>Workforce projections</a:t>
            </a:r>
            <a:r>
              <a:rPr lang="en-US" dirty="0"/>
              <a:t>. U.S. Department of Health and Human Services. https://data.hrsa.gov/topics/health-workforce/nchwa/workforce-projections</a:t>
            </a:r>
          </a:p>
          <a:p>
            <a:pPr marL="457200" indent="-457200">
              <a:buFont typeface="+mj-lt"/>
              <a:buAutoNum type="arabicPeriod" startAt="36"/>
            </a:pPr>
            <a:r>
              <a:rPr lang="en-US" dirty="0"/>
              <a:t>Fortuna, K., Hill, J., Chalker, S., &amp; Ferron, J. (2022). Certified peer support specialists training in technology and delivery of digital peer support services: Cross-sectional study. </a:t>
            </a:r>
            <a:r>
              <a:rPr lang="en-US" i="1" dirty="0"/>
              <a:t>JMIR Formative Research, 6</a:t>
            </a:r>
            <a:r>
              <a:rPr lang="en-US" dirty="0"/>
              <a:t>(12), Article e40065. https://doi.org/10.2196/40065</a:t>
            </a:r>
          </a:p>
          <a:p>
            <a:pPr marL="457200" indent="-457200">
              <a:buFont typeface="+mj-lt"/>
              <a:buAutoNum type="arabicPeriod" startAt="36"/>
            </a:pPr>
            <a:r>
              <a:rPr lang="en-US" dirty="0"/>
              <a:t>Yu, J., Luo, C. L., Tormohlen, K. N., Adler, D. A., Bao, Y., &amp; McGinty, B. (2025). Telehealth delivery of peer support services for Medicaid beneficiaries with substance use disorders. </a:t>
            </a:r>
            <a:r>
              <a:rPr lang="en-US" i="1" dirty="0"/>
              <a:t>Journal of General Internal Medicine</a:t>
            </a:r>
            <a:r>
              <a:rPr lang="en-US" dirty="0"/>
              <a:t>. Advance online publication. https://doi.org/10.1007/s11606-025-10005-x</a:t>
            </a:r>
          </a:p>
          <a:p>
            <a:pPr marL="457200" indent="-457200">
              <a:buFont typeface="+mj-lt"/>
              <a:buAutoNum type="arabicPeriod" startAt="36"/>
            </a:pPr>
            <a:r>
              <a:rPr lang="en-US" dirty="0" err="1"/>
              <a:t>Fleddermann</a:t>
            </a:r>
            <a:r>
              <a:rPr lang="en-US" dirty="0"/>
              <a:t>, K., </a:t>
            </a:r>
            <a:r>
              <a:rPr lang="en-US" dirty="0" err="1"/>
              <a:t>Chwastiak</a:t>
            </a:r>
            <a:r>
              <a:rPr lang="en-US" dirty="0"/>
              <a:t>, L., Fortier, A., Gotham, H., Murphy, A., Navarro, R., Tapscott, S., &amp; </a:t>
            </a:r>
            <a:r>
              <a:rPr lang="en-US" dirty="0" err="1"/>
              <a:t>Molfenter</a:t>
            </a:r>
            <a:r>
              <a:rPr lang="en-US" dirty="0"/>
              <a:t>, T. (2025). Levels of telehealth use, perceived usefulness, and ease of use in behavioral healthcare organizations after the COVID-19 pandemic. </a:t>
            </a:r>
            <a:r>
              <a:rPr lang="en-US" i="1" dirty="0"/>
              <a:t>The Journal of Behavioral Health Services &amp; Research, 52</a:t>
            </a:r>
            <a:r>
              <a:rPr lang="en-US" dirty="0"/>
              <a:t>(1), 48–63. https://doi.org/10.1007/s11414-024-09902-6</a:t>
            </a:r>
          </a:p>
          <a:p>
            <a:pPr marL="457200" indent="-457200">
              <a:buFont typeface="+mj-lt"/>
              <a:buAutoNum type="arabicPeriod" startAt="36"/>
            </a:pPr>
            <a:r>
              <a:rPr lang="en-US" dirty="0"/>
              <a:t>Ruder, E. (2026, January 16). </a:t>
            </a:r>
            <a:r>
              <a:rPr lang="en-US" i="1" dirty="0"/>
              <a:t>Behavioral health leads Medicare telehealth use: Study</a:t>
            </a:r>
            <a:r>
              <a:rPr lang="en-US" dirty="0"/>
              <a:t>. Becker’s Behavioral Health. https://www.beckersbehavioralhealth.com/research-analysis/behavioral-health-leads-medicare-telehealth-use-study/</a:t>
            </a:r>
          </a:p>
        </p:txBody>
      </p:sp>
      <p:sp>
        <p:nvSpPr>
          <p:cNvPr id="3" name="Title 2">
            <a:extLst>
              <a:ext uri="{FF2B5EF4-FFF2-40B4-BE49-F238E27FC236}">
                <a16:creationId xmlns:a16="http://schemas.microsoft.com/office/drawing/2014/main" id="{08BCE3B8-A609-3538-1878-1AEAA4138840}"/>
              </a:ext>
            </a:extLst>
          </p:cNvPr>
          <p:cNvSpPr>
            <a:spLocks noGrp="1"/>
          </p:cNvSpPr>
          <p:nvPr>
            <p:ph type="title"/>
          </p:nvPr>
        </p:nvSpPr>
        <p:spPr/>
        <p:txBody>
          <a:bodyPr>
            <a:normAutofit/>
          </a:bodyPr>
          <a:lstStyle/>
          <a:p>
            <a:r>
              <a:rPr lang="en-US" sz="2900" dirty="0"/>
              <a:t>References (Continued – 5)</a:t>
            </a:r>
          </a:p>
        </p:txBody>
      </p:sp>
      <p:sp>
        <p:nvSpPr>
          <p:cNvPr id="4" name="Slide Number Placeholder 3">
            <a:extLst>
              <a:ext uri="{FF2B5EF4-FFF2-40B4-BE49-F238E27FC236}">
                <a16:creationId xmlns:a16="http://schemas.microsoft.com/office/drawing/2014/main" id="{D6170A20-2811-E21D-49A4-D16D32A4C0D5}"/>
              </a:ext>
            </a:extLst>
          </p:cNvPr>
          <p:cNvSpPr>
            <a:spLocks noGrp="1"/>
          </p:cNvSpPr>
          <p:nvPr>
            <p:ph type="sldNum" sz="quarter" idx="14"/>
          </p:nvPr>
        </p:nvSpPr>
        <p:spPr/>
        <p:txBody>
          <a:bodyPr/>
          <a:lstStyle/>
          <a:p>
            <a:fld id="{027E8CCC-CF4B-46E8-91C5-9CFA5180D914}" type="slidenum">
              <a:rPr lang="en-US" smtClean="0"/>
              <a:pPr/>
              <a:t>49</a:t>
            </a:fld>
            <a:endParaRPr lang="en-US"/>
          </a:p>
        </p:txBody>
      </p:sp>
    </p:spTree>
    <p:extLst>
      <p:ext uri="{BB962C8B-B14F-4D97-AF65-F5344CB8AC3E}">
        <p14:creationId xmlns:p14="http://schemas.microsoft.com/office/powerpoint/2010/main" val="182648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E4FCB56-1D71-34BE-D4FF-9A911FE7FEA2}"/>
              </a:ext>
            </a:extLst>
          </p:cNvPr>
          <p:cNvSpPr/>
          <p:nvPr/>
        </p:nvSpPr>
        <p:spPr>
          <a:xfrm>
            <a:off x="5538635" y="1451605"/>
            <a:ext cx="6344788" cy="1036584"/>
          </a:xfrm>
          <a:custGeom>
            <a:avLst/>
            <a:gdLst>
              <a:gd name="connsiteX0" fmla="*/ 0 w 5880340"/>
              <a:gd name="connsiteY0" fmla="*/ 0 h 926100"/>
              <a:gd name="connsiteX1" fmla="*/ 5880340 w 5880340"/>
              <a:gd name="connsiteY1" fmla="*/ 0 h 926100"/>
              <a:gd name="connsiteX2" fmla="*/ 5880340 w 5880340"/>
              <a:gd name="connsiteY2" fmla="*/ 926100 h 926100"/>
              <a:gd name="connsiteX3" fmla="*/ 0 w 5880340"/>
              <a:gd name="connsiteY3" fmla="*/ 926100 h 926100"/>
              <a:gd name="connsiteX4" fmla="*/ 0 w 5880340"/>
              <a:gd name="connsiteY4" fmla="*/ 0 h 9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340" h="926100">
                <a:moveTo>
                  <a:pt x="0" y="0"/>
                </a:moveTo>
                <a:lnTo>
                  <a:pt x="5880340" y="0"/>
                </a:lnTo>
                <a:lnTo>
                  <a:pt x="5880340" y="926100"/>
                </a:lnTo>
                <a:lnTo>
                  <a:pt x="0" y="926100"/>
                </a:lnTo>
                <a:lnTo>
                  <a:pt x="0" y="0"/>
                </a:lnTo>
                <a:close/>
              </a:path>
            </a:pathLst>
          </a:custGeom>
          <a:ln w="12700">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380" tIns="82296" rIns="456380" bIns="85344" numCol="1" spcCol="1270" anchor="t" anchorCtr="0">
            <a:noAutofit/>
          </a:bodyPr>
          <a:lstStyle/>
          <a:p>
            <a:pPr marL="283464" lvl="1" indent="-457200" defTabSz="533400">
              <a:lnSpc>
                <a:spcPct val="90000"/>
              </a:lnSpc>
              <a:spcAft>
                <a:spcPct val="15000"/>
              </a:spcAft>
            </a:pPr>
            <a:r>
              <a:rPr lang="en-US" sz="1200"/>
              <a:t>1.a. Prevalence Of Mental Health Conditions</a:t>
            </a:r>
          </a:p>
          <a:p>
            <a:pPr marL="282575" lvl="1" indent="-457200" defTabSz="533400">
              <a:lnSpc>
                <a:spcPct val="90000"/>
              </a:lnSpc>
              <a:spcAft>
                <a:spcPct val="15000"/>
              </a:spcAft>
            </a:pPr>
            <a:r>
              <a:rPr lang="en-US" sz="1200"/>
              <a:t>1.b. Prevalence Of Mental Health Conditions In Youth</a:t>
            </a:r>
          </a:p>
          <a:p>
            <a:pPr marL="283464" lvl="1" indent="-457200" defTabSz="533400">
              <a:lnSpc>
                <a:spcPct val="90000"/>
              </a:lnSpc>
              <a:spcAft>
                <a:spcPct val="15000"/>
              </a:spcAft>
            </a:pPr>
            <a:r>
              <a:rPr lang="en-US" sz="1200"/>
              <a:t>1.c. Prevalence Of Mental Health Conditions In The 50+ Population </a:t>
            </a:r>
          </a:p>
          <a:p>
            <a:pPr marL="283464" lvl="1" indent="-457200" defTabSz="533400">
              <a:lnSpc>
                <a:spcPct val="90000"/>
              </a:lnSpc>
              <a:spcAft>
                <a:spcPct val="15000"/>
              </a:spcAft>
            </a:pPr>
            <a:r>
              <a:rPr lang="en-US" sz="1200"/>
              <a:t>1.d. Unmet Treatment Needs For Mental Illness Measured As U.S. Adults Who       Reported Seeking Or Thinking They Needed Treatment But Not Receiving It </a:t>
            </a:r>
          </a:p>
        </p:txBody>
      </p:sp>
      <p:sp>
        <p:nvSpPr>
          <p:cNvPr id="4" name="Slide Number Placeholder 3">
            <a:extLst>
              <a:ext uri="{FF2B5EF4-FFF2-40B4-BE49-F238E27FC236}">
                <a16:creationId xmlns:a16="http://schemas.microsoft.com/office/drawing/2014/main" id="{899F0DF1-282A-5F2E-D890-61F4A28452C6}"/>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800" b="1" i="0" u="none" strike="noStrike" kern="1200" cap="none" spc="0" normalizeH="0" baseline="0" noProof="0">
              <a:ln>
                <a:noFill/>
              </a:ln>
              <a:solidFill>
                <a:srgbClr val="FFFFFF"/>
              </a:solidFill>
              <a:effectLst/>
              <a:uLnTx/>
              <a:uFillTx/>
              <a:ea typeface="+mn-ea"/>
              <a:cs typeface="+mn-cs"/>
            </a:endParaRPr>
          </a:p>
        </p:txBody>
      </p:sp>
      <p:sp>
        <p:nvSpPr>
          <p:cNvPr id="7" name="Title 3">
            <a:extLst>
              <a:ext uri="{FF2B5EF4-FFF2-40B4-BE49-F238E27FC236}">
                <a16:creationId xmlns:a16="http://schemas.microsoft.com/office/drawing/2014/main" id="{D92E66FC-9741-CBA4-F519-B0BC2CFEF8FE}"/>
              </a:ext>
            </a:extLst>
          </p:cNvPr>
          <p:cNvSpPr txBox="1">
            <a:spLocks/>
          </p:cNvSpPr>
          <p:nvPr/>
        </p:nvSpPr>
        <p:spPr>
          <a:xfrm>
            <a:off x="0" y="0"/>
            <a:ext cx="12192000" cy="892037"/>
          </a:xfrm>
          <a:prstGeom prst="rect">
            <a:avLst/>
          </a:prstGeom>
          <a:solidFill>
            <a:schemeClr val="tx1"/>
          </a:solidFill>
        </p:spPr>
        <p:txBody>
          <a:bodyPr anchor="ctr">
            <a:noAutofit/>
          </a:bodyPr>
          <a:lstStyle>
            <a:lvl1pPr algn="l" defTabSz="914400" rtl="0" eaLnBrk="1" latinLnBrk="0" hangingPunct="1">
              <a:lnSpc>
                <a:spcPct val="100000"/>
              </a:lnSpc>
              <a:spcBef>
                <a:spcPct val="0"/>
              </a:spcBef>
              <a:buNone/>
              <a:defRPr sz="3200" b="1" i="0" kern="1200">
                <a:solidFill>
                  <a:schemeClr val="tx1"/>
                </a:solidFill>
                <a:latin typeface="Segoe UI" panose="020B0502040204020203" pitchFamily="34" charset="0"/>
                <a:ea typeface="+mj-ea"/>
                <a:cs typeface="Segoe UI" panose="020B0502040204020203" pitchFamily="34" charset="0"/>
              </a:defRPr>
            </a:lvl1pPr>
          </a:lstStyle>
          <a:p>
            <a:pPr algn="ctr" fontAlgn="auto">
              <a:spcAft>
                <a:spcPts val="0"/>
              </a:spcAft>
            </a:pPr>
            <a:r>
              <a:rPr lang="en-US">
                <a:solidFill>
                  <a:schemeClr val="bg1"/>
                </a:solidFill>
                <a:latin typeface="Museo Sans 900" panose="02000000000000000000" pitchFamily="50" charset="0"/>
              </a:rPr>
              <a:t>Table Of </a:t>
            </a:r>
            <a:r>
              <a:rPr lang="en-US">
                <a:solidFill>
                  <a:schemeClr val="bg1"/>
                </a:solidFill>
                <a:latin typeface="Museo Sans 900" panose="02000000000000000000"/>
              </a:rPr>
              <a:t>Contents</a:t>
            </a:r>
          </a:p>
          <a:p>
            <a:pPr algn="ctr" fontAlgn="auto">
              <a:spcAft>
                <a:spcPts val="0"/>
              </a:spcAft>
            </a:pPr>
            <a:r>
              <a:rPr lang="en-US" sz="2400">
                <a:solidFill>
                  <a:schemeClr val="bg1"/>
                </a:solidFill>
                <a:latin typeface="Museo Sans 900" panose="02000000000000000000" pitchFamily="50" charset="0"/>
              </a:rPr>
              <a:t>Key Trends In Behavioral Health Treatment Demand, Cost &amp; Delivery</a:t>
            </a:r>
          </a:p>
        </p:txBody>
      </p:sp>
      <p:sp>
        <p:nvSpPr>
          <p:cNvPr id="21" name="Freeform: Shape 20">
            <a:extLst>
              <a:ext uri="{FF2B5EF4-FFF2-40B4-BE49-F238E27FC236}">
                <a16:creationId xmlns:a16="http://schemas.microsoft.com/office/drawing/2014/main" id="{BFBA7B4C-9071-547A-3FAF-E52AE535B561}"/>
              </a:ext>
            </a:extLst>
          </p:cNvPr>
          <p:cNvSpPr/>
          <p:nvPr/>
        </p:nvSpPr>
        <p:spPr>
          <a:xfrm>
            <a:off x="5538635" y="3235669"/>
            <a:ext cx="6344788" cy="2342939"/>
          </a:xfrm>
          <a:custGeom>
            <a:avLst/>
            <a:gdLst>
              <a:gd name="connsiteX0" fmla="*/ 0 w 5880340"/>
              <a:gd name="connsiteY0" fmla="*/ 0 h 926100"/>
              <a:gd name="connsiteX1" fmla="*/ 5880340 w 5880340"/>
              <a:gd name="connsiteY1" fmla="*/ 0 h 926100"/>
              <a:gd name="connsiteX2" fmla="*/ 5880340 w 5880340"/>
              <a:gd name="connsiteY2" fmla="*/ 926100 h 926100"/>
              <a:gd name="connsiteX3" fmla="*/ 0 w 5880340"/>
              <a:gd name="connsiteY3" fmla="*/ 926100 h 926100"/>
              <a:gd name="connsiteX4" fmla="*/ 0 w 5880340"/>
              <a:gd name="connsiteY4" fmla="*/ 0 h 9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340" h="926100">
                <a:moveTo>
                  <a:pt x="0" y="0"/>
                </a:moveTo>
                <a:lnTo>
                  <a:pt x="5880340" y="0"/>
                </a:lnTo>
                <a:lnTo>
                  <a:pt x="5880340" y="926100"/>
                </a:lnTo>
                <a:lnTo>
                  <a:pt x="0" y="926100"/>
                </a:lnTo>
                <a:lnTo>
                  <a:pt x="0" y="0"/>
                </a:lnTo>
                <a:close/>
              </a:path>
            </a:pathLst>
          </a:custGeom>
          <a:ln w="12700">
            <a:solidFill>
              <a:schemeClr val="bg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380" tIns="82296" rIns="456380" bIns="85344" numCol="1" spcCol="1270" anchor="t" anchorCtr="0">
            <a:noAutofit/>
          </a:bodyPr>
          <a:lstStyle/>
          <a:p>
            <a:r>
              <a:rPr lang="en-US" sz="1200"/>
              <a:t>2.a. U.S. Spending On Mental Health &amp; Addiction Treatment, From 2000 To 2021 </a:t>
            </a:r>
          </a:p>
          <a:p>
            <a:pPr marL="283464" indent="-457200"/>
            <a:r>
              <a:rPr lang="en-US" sz="1200"/>
              <a:t>2.b. U.S. Spending On Mental Health &amp; Addiction Treatment, From 2015 To 2024 By Payer</a:t>
            </a:r>
          </a:p>
          <a:p>
            <a:pPr marL="283464" indent="-457200"/>
            <a:r>
              <a:rPr lang="en-US" sz="1200"/>
              <a:t>2.c. Estimated Medicare Spending On Mental Health &amp; Addiction Treatment, From 2015 To 2024 </a:t>
            </a:r>
          </a:p>
          <a:p>
            <a:pPr marL="283464" indent="-457200"/>
            <a:r>
              <a:rPr lang="en-US" sz="1200"/>
              <a:t>2.d. Estimated Medicaid Spending On Mental Health &amp; Addiction Treatment, From 2015 To 2024 </a:t>
            </a:r>
          </a:p>
          <a:p>
            <a:pPr marL="283464" indent="-457200"/>
            <a:r>
              <a:rPr lang="en-US" sz="1200"/>
              <a:t>2.e. Estimated Commercial Spending On Mental Health &amp; Addiction Treatment, From 2015 To 2024</a:t>
            </a:r>
          </a:p>
          <a:p>
            <a:pPr marL="283464" indent="-457200"/>
            <a:r>
              <a:rPr lang="en-US" sz="1200"/>
              <a:t>2.f.  Annual Total Cost Of Care With Behavioral Health Comorbidity By Age</a:t>
            </a:r>
          </a:p>
          <a:p>
            <a:pPr marL="283464" indent="-457200"/>
            <a:r>
              <a:rPr lang="en-US" sz="1200"/>
              <a:t>2.g. Behavioral Health Impact On High-Cost &amp; Non-High-Cost Groups For Health Plans</a:t>
            </a:r>
          </a:p>
        </p:txBody>
      </p:sp>
      <p:sp>
        <p:nvSpPr>
          <p:cNvPr id="2" name="Freeform: Shape 1">
            <a:extLst>
              <a:ext uri="{FF2B5EF4-FFF2-40B4-BE49-F238E27FC236}">
                <a16:creationId xmlns:a16="http://schemas.microsoft.com/office/drawing/2014/main" id="{FC8C733D-E2B9-A2AE-D1B2-D5DA54F84929}"/>
              </a:ext>
            </a:extLst>
          </p:cNvPr>
          <p:cNvSpPr/>
          <p:nvPr/>
        </p:nvSpPr>
        <p:spPr>
          <a:xfrm>
            <a:off x="291746" y="1370076"/>
            <a:ext cx="5131309" cy="1118113"/>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tx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1. The Changing Prevalence Of Behavioral Health Conditions &amp; The Demand For Services</a:t>
            </a:r>
          </a:p>
        </p:txBody>
      </p:sp>
      <p:sp>
        <p:nvSpPr>
          <p:cNvPr id="3" name="Freeform: Shape 6">
            <a:extLst>
              <a:ext uri="{FF2B5EF4-FFF2-40B4-BE49-F238E27FC236}">
                <a16:creationId xmlns:a16="http://schemas.microsoft.com/office/drawing/2014/main" id="{948A731A-D659-C6C3-910B-44B6404C39EA}"/>
              </a:ext>
            </a:extLst>
          </p:cNvPr>
          <p:cNvSpPr/>
          <p:nvPr/>
        </p:nvSpPr>
        <p:spPr>
          <a:xfrm>
            <a:off x="4067266" y="2261749"/>
            <a:ext cx="1168642" cy="326659"/>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a:solidFill>
                  <a:schemeClr val="tx1"/>
                </a:solidFill>
                <a:latin typeface="Roboto" panose="02000000000000000000" pitchFamily="2" charset="0"/>
                <a:ea typeface="Roboto" panose="02000000000000000000" pitchFamily="2" charset="0"/>
                <a:cs typeface="Roboto" panose="02000000000000000000" pitchFamily="2" charset="0"/>
              </a:rPr>
              <a:t>pg. 6-10</a:t>
            </a:r>
            <a:endParaRPr lang="en-US" sz="1400" i="1" kern="12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 name="Freeform: Shape 4">
            <a:extLst>
              <a:ext uri="{FF2B5EF4-FFF2-40B4-BE49-F238E27FC236}">
                <a16:creationId xmlns:a16="http://schemas.microsoft.com/office/drawing/2014/main" id="{5DB16173-7A6B-6CA0-B919-C58705DC81E4}"/>
              </a:ext>
            </a:extLst>
          </p:cNvPr>
          <p:cNvSpPr/>
          <p:nvPr/>
        </p:nvSpPr>
        <p:spPr>
          <a:xfrm>
            <a:off x="291746" y="3186051"/>
            <a:ext cx="5121720" cy="1020134"/>
          </a:xfrm>
          <a:custGeom>
            <a:avLst/>
            <a:gdLst>
              <a:gd name="connsiteX0" fmla="*/ 0 w 4112218"/>
              <a:gd name="connsiteY0" fmla="*/ 126079 h 756459"/>
              <a:gd name="connsiteX1" fmla="*/ 126079 w 4112218"/>
              <a:gd name="connsiteY1" fmla="*/ 0 h 756459"/>
              <a:gd name="connsiteX2" fmla="*/ 3986139 w 4112218"/>
              <a:gd name="connsiteY2" fmla="*/ 0 h 756459"/>
              <a:gd name="connsiteX3" fmla="*/ 4112218 w 4112218"/>
              <a:gd name="connsiteY3" fmla="*/ 126079 h 756459"/>
              <a:gd name="connsiteX4" fmla="*/ 4112218 w 4112218"/>
              <a:gd name="connsiteY4" fmla="*/ 630380 h 756459"/>
              <a:gd name="connsiteX5" fmla="*/ 3986139 w 4112218"/>
              <a:gd name="connsiteY5" fmla="*/ 756459 h 756459"/>
              <a:gd name="connsiteX6" fmla="*/ 126079 w 4112218"/>
              <a:gd name="connsiteY6" fmla="*/ 756459 h 756459"/>
              <a:gd name="connsiteX7" fmla="*/ 0 w 4112218"/>
              <a:gd name="connsiteY7" fmla="*/ 630380 h 756459"/>
              <a:gd name="connsiteX8" fmla="*/ 0 w 4112218"/>
              <a:gd name="connsiteY8" fmla="*/ 126079 h 75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756459">
                <a:moveTo>
                  <a:pt x="0" y="126079"/>
                </a:moveTo>
                <a:cubicBezTo>
                  <a:pt x="0" y="56447"/>
                  <a:pt x="56447" y="0"/>
                  <a:pt x="126079" y="0"/>
                </a:cubicBezTo>
                <a:lnTo>
                  <a:pt x="3986139" y="0"/>
                </a:lnTo>
                <a:cubicBezTo>
                  <a:pt x="4055771" y="0"/>
                  <a:pt x="4112218" y="56447"/>
                  <a:pt x="4112218" y="126079"/>
                </a:cubicBezTo>
                <a:lnTo>
                  <a:pt x="4112218" y="630380"/>
                </a:lnTo>
                <a:cubicBezTo>
                  <a:pt x="4112218" y="700012"/>
                  <a:pt x="4055771" y="756459"/>
                  <a:pt x="3986139" y="756459"/>
                </a:cubicBezTo>
                <a:lnTo>
                  <a:pt x="126079" y="756459"/>
                </a:lnTo>
                <a:cubicBezTo>
                  <a:pt x="56447" y="756459"/>
                  <a:pt x="0" y="700012"/>
                  <a:pt x="0" y="630380"/>
                </a:cubicBezTo>
                <a:lnTo>
                  <a:pt x="0" y="126079"/>
                </a:lnTo>
                <a:close/>
              </a:path>
            </a:pathLst>
          </a:custGeom>
          <a:solidFill>
            <a:schemeClr val="accent3"/>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2511" tIns="36927" rIns="192511" bIns="36927" numCol="1" spcCol="1270" anchor="ctr" anchorCtr="0">
            <a:noAutofit/>
          </a:bodyPr>
          <a:lstStyle/>
          <a:p>
            <a:pPr marL="0" lvl="0" indent="0" algn="l" defTabSz="80010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2. The Cost Of Care &amp; The Impact Of Behavioral Health Conditions On Total Cost Of Care</a:t>
            </a:r>
          </a:p>
        </p:txBody>
      </p:sp>
      <p:sp>
        <p:nvSpPr>
          <p:cNvPr id="6" name="Freeform: Shape 6">
            <a:extLst>
              <a:ext uri="{FF2B5EF4-FFF2-40B4-BE49-F238E27FC236}">
                <a16:creationId xmlns:a16="http://schemas.microsoft.com/office/drawing/2014/main" id="{EA22F63C-4C7C-29CA-42F3-AEBEE43FFE84}"/>
              </a:ext>
            </a:extLst>
          </p:cNvPr>
          <p:cNvSpPr/>
          <p:nvPr/>
        </p:nvSpPr>
        <p:spPr>
          <a:xfrm>
            <a:off x="4067266" y="3962752"/>
            <a:ext cx="1168642" cy="329184"/>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a:solidFill>
                  <a:schemeClr val="tx1"/>
                </a:solidFill>
                <a:latin typeface="Roboto" panose="02000000000000000000" pitchFamily="2" charset="0"/>
                <a:ea typeface="Roboto" panose="02000000000000000000" pitchFamily="2" charset="0"/>
                <a:cs typeface="Roboto" panose="02000000000000000000" pitchFamily="2" charset="0"/>
              </a:rPr>
              <a:t>pg. 11-18</a:t>
            </a:r>
            <a:endParaRPr lang="en-US" sz="1400" i="1" kern="12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F57A697D-665D-3CAE-5E0D-33F4861CB5B3}"/>
              </a:ext>
            </a:extLst>
          </p:cNvPr>
          <p:cNvSpPr txBox="1"/>
          <p:nvPr/>
        </p:nvSpPr>
        <p:spPr>
          <a:xfrm>
            <a:off x="8805336" y="5917324"/>
            <a:ext cx="3078087" cy="276999"/>
          </a:xfrm>
          <a:prstGeom prst="rect">
            <a:avLst/>
          </a:prstGeom>
          <a:noFill/>
        </p:spPr>
        <p:txBody>
          <a:bodyPr wrap="none" rtlCol="0">
            <a:spAutoFit/>
          </a:bodyPr>
          <a:lstStyle/>
          <a:p>
            <a:r>
              <a:rPr lang="en-US" sz="1200"/>
              <a:t>Table of Contents continued on next page.</a:t>
            </a:r>
          </a:p>
        </p:txBody>
      </p:sp>
    </p:spTree>
    <p:extLst>
      <p:ext uri="{BB962C8B-B14F-4D97-AF65-F5344CB8AC3E}">
        <p14:creationId xmlns:p14="http://schemas.microsoft.com/office/powerpoint/2010/main" val="911615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0E7F-20E7-6E05-0CC5-7542CB6F06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CAB07-61AD-6B6D-C4E1-3E89641E52BA}"/>
              </a:ext>
            </a:extLst>
          </p:cNvPr>
          <p:cNvSpPr>
            <a:spLocks noGrp="1"/>
          </p:cNvSpPr>
          <p:nvPr>
            <p:ph idx="1"/>
          </p:nvPr>
        </p:nvSpPr>
        <p:spPr>
          <a:xfrm>
            <a:off x="609600" y="1411225"/>
            <a:ext cx="10972800" cy="4733610"/>
          </a:xfrm>
        </p:spPr>
        <p:txBody>
          <a:bodyPr>
            <a:normAutofit fontScale="85000" lnSpcReduction="10000"/>
          </a:bodyPr>
          <a:lstStyle/>
          <a:p>
            <a:pPr marL="457200" indent="-457200">
              <a:buFont typeface="+mj-lt"/>
              <a:buAutoNum type="arabicPeriod" startAt="43"/>
            </a:pPr>
            <a:r>
              <a:rPr lang="en-US" dirty="0"/>
              <a:t>Joo, J. H., Lieu, N., Tang, Y., Browne, D. S., </a:t>
            </a:r>
            <a:r>
              <a:rPr lang="en-US" dirty="0" err="1"/>
              <a:t>Agusala</a:t>
            </a:r>
            <a:r>
              <a:rPr lang="en-US" dirty="0"/>
              <a:t>, B., &amp; Liao, J. M. (2025). Trends in utilization of remote monitoring in the United States. </a:t>
            </a:r>
            <a:r>
              <a:rPr lang="en-US" i="1" dirty="0"/>
              <a:t>Health Affairs Scholar, 3</a:t>
            </a:r>
            <a:r>
              <a:rPr lang="en-US" dirty="0"/>
              <a:t>(6), Article qxaf115. https://doi.org/10.1093/haschl/qxaf115</a:t>
            </a:r>
          </a:p>
          <a:p>
            <a:pPr marL="457200" indent="-457200">
              <a:buFont typeface="+mj-lt"/>
              <a:buAutoNum type="arabicPeriod" startAt="43"/>
            </a:pPr>
            <a:r>
              <a:rPr lang="en-US" dirty="0"/>
              <a:t>China Digital Therapeutics and Intelligence Health Alliance. (n.d.). </a:t>
            </a:r>
            <a:r>
              <a:rPr lang="en-US" i="1" dirty="0"/>
              <a:t>Digital therapeutics database</a:t>
            </a:r>
            <a:r>
              <a:rPr lang="en-US" dirty="0"/>
              <a:t> [Database]. Retrieved May 27, 2026, from https://chinadtx.org/chartIndex</a:t>
            </a:r>
          </a:p>
          <a:p>
            <a:pPr marL="457200" indent="-457200">
              <a:buFont typeface="+mj-lt"/>
              <a:buAutoNum type="arabicPeriod" startAt="43"/>
            </a:pPr>
            <a:r>
              <a:rPr lang="en-US" dirty="0"/>
              <a:t>Global Market Insights. (2025, October). </a:t>
            </a:r>
            <a:r>
              <a:rPr lang="en-US" i="1" dirty="0"/>
              <a:t>Digital therapeutics market size &amp; share 2025–2034</a:t>
            </a:r>
            <a:r>
              <a:rPr lang="en-US" dirty="0"/>
              <a:t> (Report ID: GMI5408). https://www.gminsights.com/industry-analysis/digital-therapeutics-market</a:t>
            </a:r>
          </a:p>
          <a:p>
            <a:pPr marL="457200" indent="-457200">
              <a:buFont typeface="+mj-lt"/>
              <a:buAutoNum type="arabicPeriod" startAt="43"/>
            </a:pPr>
            <a:r>
              <a:rPr lang="en-US" dirty="0"/>
              <a:t>Poon, E. G., Lemak, C. H., Rojas, J. C., Guptill, J., &amp; Classen, D. (2025). Adoption of artificial intelligence in healthcare: Survey of health system priorities, successes, and challenges. </a:t>
            </a:r>
            <a:r>
              <a:rPr lang="en-US" i="1" dirty="0"/>
              <a:t>Journal of the American Medical Informatics Association, 32</a:t>
            </a:r>
            <a:r>
              <a:rPr lang="en-US" dirty="0"/>
              <a:t>(7), 1093–1100. https://doi.org/10.1093/jamia/ocaf065</a:t>
            </a:r>
          </a:p>
          <a:p>
            <a:pPr marL="457200" indent="-457200">
              <a:buFont typeface="+mj-lt"/>
              <a:buAutoNum type="arabicPeriod" startAt="43"/>
            </a:pPr>
            <a:r>
              <a:rPr lang="en-US" dirty="0"/>
              <a:t>Olson, K. D., Meeker, D., Troup, M., Barker, T. D., Nguyen, V. H., Manders, J. B., Stults, C. D., Jones, V. G., Shah, S. D., Shah, T., &amp; </a:t>
            </a:r>
            <a:r>
              <a:rPr lang="en-US" dirty="0" err="1"/>
              <a:t>Schwamm</a:t>
            </a:r>
            <a:r>
              <a:rPr lang="en-US" dirty="0"/>
              <a:t>, L. H. (2025). Use of ambient AI scribes to reduce administrative burden and professional burnout. </a:t>
            </a:r>
            <a:r>
              <a:rPr lang="en-US" i="1" dirty="0"/>
              <a:t>JAMA Network Open, 8</a:t>
            </a:r>
            <a:r>
              <a:rPr lang="en-US" dirty="0"/>
              <a:t>(10), Article e2534976. https://doi.org/10.1001/jamanetworkopen.2025.34976</a:t>
            </a:r>
          </a:p>
        </p:txBody>
      </p:sp>
      <p:sp>
        <p:nvSpPr>
          <p:cNvPr id="3" name="Title 2">
            <a:extLst>
              <a:ext uri="{FF2B5EF4-FFF2-40B4-BE49-F238E27FC236}">
                <a16:creationId xmlns:a16="http://schemas.microsoft.com/office/drawing/2014/main" id="{D6EFD98F-02F3-2966-CB70-F8F20400A6D4}"/>
              </a:ext>
            </a:extLst>
          </p:cNvPr>
          <p:cNvSpPr>
            <a:spLocks noGrp="1"/>
          </p:cNvSpPr>
          <p:nvPr>
            <p:ph type="title"/>
          </p:nvPr>
        </p:nvSpPr>
        <p:spPr/>
        <p:txBody>
          <a:bodyPr>
            <a:normAutofit/>
          </a:bodyPr>
          <a:lstStyle/>
          <a:p>
            <a:r>
              <a:rPr lang="en-US" sz="2900" dirty="0"/>
              <a:t>References (Continued – 6)</a:t>
            </a:r>
          </a:p>
        </p:txBody>
      </p:sp>
      <p:sp>
        <p:nvSpPr>
          <p:cNvPr id="4" name="Slide Number Placeholder 3">
            <a:extLst>
              <a:ext uri="{FF2B5EF4-FFF2-40B4-BE49-F238E27FC236}">
                <a16:creationId xmlns:a16="http://schemas.microsoft.com/office/drawing/2014/main" id="{B9312952-99AD-A79D-F054-C3DA321CFC46}"/>
              </a:ext>
            </a:extLst>
          </p:cNvPr>
          <p:cNvSpPr>
            <a:spLocks noGrp="1"/>
          </p:cNvSpPr>
          <p:nvPr>
            <p:ph type="sldNum" sz="quarter" idx="14"/>
          </p:nvPr>
        </p:nvSpPr>
        <p:spPr/>
        <p:txBody>
          <a:bodyPr/>
          <a:lstStyle/>
          <a:p>
            <a:fld id="{027E8CCC-CF4B-46E8-91C5-9CFA5180D914}" type="slidenum">
              <a:rPr lang="en-US" smtClean="0"/>
              <a:pPr/>
              <a:t>50</a:t>
            </a:fld>
            <a:endParaRPr lang="en-US"/>
          </a:p>
        </p:txBody>
      </p:sp>
    </p:spTree>
    <p:extLst>
      <p:ext uri="{BB962C8B-B14F-4D97-AF65-F5344CB8AC3E}">
        <p14:creationId xmlns:p14="http://schemas.microsoft.com/office/powerpoint/2010/main" val="2939733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73FDD-6B03-CFA6-2920-5CA3DBD45C8A}"/>
              </a:ext>
            </a:extLst>
          </p:cNvPr>
          <p:cNvSpPr>
            <a:spLocks noGrp="1"/>
          </p:cNvSpPr>
          <p:nvPr>
            <p:ph type="body" sz="quarter" idx="10"/>
          </p:nvPr>
        </p:nvSpPr>
        <p:spPr>
          <a:xfrm>
            <a:off x="304800" y="2285999"/>
            <a:ext cx="11480800" cy="1715729"/>
          </a:xfrm>
        </p:spPr>
        <p:txBody>
          <a:bodyPr>
            <a:normAutofit fontScale="92500"/>
          </a:bodyPr>
          <a:lstStyle/>
          <a:p>
            <a:r>
              <a:rPr lang="en-US"/>
              <a:t>Key Trends In Behavioral Health Treatment Demand, Cost &amp; Delivery</a:t>
            </a:r>
          </a:p>
        </p:txBody>
      </p:sp>
      <p:sp>
        <p:nvSpPr>
          <p:cNvPr id="3" name="Slide Number Placeholder 2">
            <a:extLst>
              <a:ext uri="{FF2B5EF4-FFF2-40B4-BE49-F238E27FC236}">
                <a16:creationId xmlns:a16="http://schemas.microsoft.com/office/drawing/2014/main" id="{33A768B3-D512-D832-04A0-7A10C30F2921}"/>
              </a:ext>
            </a:extLst>
          </p:cNvPr>
          <p:cNvSpPr>
            <a:spLocks noGrp="1"/>
          </p:cNvSpPr>
          <p:nvPr>
            <p:ph type="sldNum" sz="quarter" idx="14"/>
          </p:nvPr>
        </p:nvSpPr>
        <p:spPr/>
        <p:txBody>
          <a:bodyPr/>
          <a:lstStyle/>
          <a:p>
            <a:fld id="{027E8CCC-CF4B-46E8-91C5-9CFA5180D914}" type="slidenum">
              <a:rPr lang="en-US" smtClean="0"/>
              <a:pPr/>
              <a:t>51</a:t>
            </a:fld>
            <a:endParaRPr lang="en-US"/>
          </a:p>
        </p:txBody>
      </p:sp>
      <p:sp>
        <p:nvSpPr>
          <p:cNvPr id="4" name="TextBox 3">
            <a:extLst>
              <a:ext uri="{FF2B5EF4-FFF2-40B4-BE49-F238E27FC236}">
                <a16:creationId xmlns:a16="http://schemas.microsoft.com/office/drawing/2014/main" id="{346E9D72-B097-55DB-25EC-6E110FAD4347}"/>
              </a:ext>
            </a:extLst>
          </p:cNvPr>
          <p:cNvSpPr txBox="1"/>
          <p:nvPr/>
        </p:nvSpPr>
        <p:spPr>
          <a:xfrm>
            <a:off x="8417902" y="6466701"/>
            <a:ext cx="2044149" cy="261610"/>
          </a:xfrm>
          <a:prstGeom prst="rect">
            <a:avLst/>
          </a:prstGeom>
          <a:noFill/>
        </p:spPr>
        <p:txBody>
          <a:bodyPr wrap="none" rtlCol="0">
            <a:spAutoFit/>
          </a:bodyPr>
          <a:lstStyle/>
          <a:p>
            <a:r>
              <a:rPr lang="en-US" sz="1100" dirty="0">
                <a:solidFill>
                  <a:schemeClr val="bg1"/>
                </a:solidFill>
              </a:rPr>
              <a:t>May 2026     00US26EUA0011</a:t>
            </a:r>
          </a:p>
        </p:txBody>
      </p:sp>
    </p:spTree>
    <p:extLst>
      <p:ext uri="{BB962C8B-B14F-4D97-AF65-F5344CB8AC3E}">
        <p14:creationId xmlns:p14="http://schemas.microsoft.com/office/powerpoint/2010/main" val="2615975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282C-209D-5590-AA85-C146FCECE2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A19592-6012-7E70-BD52-832143B72F67}"/>
              </a:ext>
            </a:extLst>
          </p:cNvPr>
          <p:cNvSpPr>
            <a:spLocks noGrp="1"/>
          </p:cNvSpPr>
          <p:nvPr>
            <p:ph type="sldNum"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E8CCC-CF4B-46E8-91C5-9CFA5180D914}" type="slidenum">
              <a:rPr kumimoji="0" lang="en-US" sz="1800" b="1" i="0" u="none" strike="noStrike" kern="1200" cap="none" spc="0" normalizeH="0" baseline="0" noProof="0" smtClean="0">
                <a:ln>
                  <a:noFill/>
                </a:ln>
                <a:solidFill>
                  <a:srgbClr val="FFFFFF"/>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a:ln>
                <a:noFill/>
              </a:ln>
              <a:solidFill>
                <a:srgbClr val="FFFFFF"/>
              </a:solidFill>
              <a:effectLst/>
              <a:uLnTx/>
              <a:uFillTx/>
              <a:ea typeface="+mn-ea"/>
              <a:cs typeface="+mn-cs"/>
            </a:endParaRPr>
          </a:p>
        </p:txBody>
      </p:sp>
      <p:sp>
        <p:nvSpPr>
          <p:cNvPr id="7" name="Title 3">
            <a:extLst>
              <a:ext uri="{FF2B5EF4-FFF2-40B4-BE49-F238E27FC236}">
                <a16:creationId xmlns:a16="http://schemas.microsoft.com/office/drawing/2014/main" id="{C9390F95-DA89-B5D2-0567-C4CD8BA73820}"/>
              </a:ext>
            </a:extLst>
          </p:cNvPr>
          <p:cNvSpPr txBox="1">
            <a:spLocks/>
          </p:cNvSpPr>
          <p:nvPr/>
        </p:nvSpPr>
        <p:spPr>
          <a:xfrm>
            <a:off x="0" y="0"/>
            <a:ext cx="12192000" cy="892037"/>
          </a:xfrm>
          <a:prstGeom prst="rect">
            <a:avLst/>
          </a:prstGeom>
          <a:solidFill>
            <a:schemeClr val="tx1"/>
          </a:solidFill>
        </p:spPr>
        <p:txBody>
          <a:bodyPr anchor="ctr">
            <a:noAutofit/>
          </a:bodyPr>
          <a:lstStyle>
            <a:lvl1pPr algn="l" defTabSz="914400" rtl="0" eaLnBrk="1" latinLnBrk="0" hangingPunct="1">
              <a:lnSpc>
                <a:spcPct val="100000"/>
              </a:lnSpc>
              <a:spcBef>
                <a:spcPct val="0"/>
              </a:spcBef>
              <a:buNone/>
              <a:defRPr sz="3200" b="1" i="0" kern="1200">
                <a:solidFill>
                  <a:schemeClr val="tx1"/>
                </a:solidFill>
                <a:latin typeface="Segoe UI" panose="020B0502040204020203" pitchFamily="34" charset="0"/>
                <a:ea typeface="+mj-ea"/>
                <a:cs typeface="Segoe UI" panose="020B0502040204020203" pitchFamily="34" charset="0"/>
              </a:defRPr>
            </a:lvl1pPr>
          </a:lstStyle>
          <a:p>
            <a:pPr algn="ctr" fontAlgn="auto">
              <a:spcAft>
                <a:spcPts val="0"/>
              </a:spcAft>
            </a:pPr>
            <a:r>
              <a:rPr lang="en-US">
                <a:solidFill>
                  <a:schemeClr val="bg1"/>
                </a:solidFill>
                <a:latin typeface="Museo Sans 900" panose="02000000000000000000" pitchFamily="50" charset="0"/>
              </a:rPr>
              <a:t>Table Of </a:t>
            </a:r>
            <a:r>
              <a:rPr lang="en-US">
                <a:solidFill>
                  <a:schemeClr val="bg1"/>
                </a:solidFill>
                <a:latin typeface="Museo Sans 900" panose="02000000000000000000"/>
              </a:rPr>
              <a:t>Contents (Continued)</a:t>
            </a:r>
          </a:p>
          <a:p>
            <a:pPr algn="ctr" fontAlgn="auto">
              <a:spcAft>
                <a:spcPts val="0"/>
              </a:spcAft>
            </a:pPr>
            <a:r>
              <a:rPr lang="en-US" sz="2400">
                <a:solidFill>
                  <a:schemeClr val="bg1"/>
                </a:solidFill>
                <a:latin typeface="Museo Sans 900" panose="02000000000000000000" pitchFamily="50" charset="0"/>
              </a:rPr>
              <a:t>Key Trends In Behavioral Health Treatment Demand, Cost &amp; Delivery</a:t>
            </a:r>
          </a:p>
        </p:txBody>
      </p:sp>
      <p:sp>
        <p:nvSpPr>
          <p:cNvPr id="20" name="Freeform: Shape 19">
            <a:extLst>
              <a:ext uri="{FF2B5EF4-FFF2-40B4-BE49-F238E27FC236}">
                <a16:creationId xmlns:a16="http://schemas.microsoft.com/office/drawing/2014/main" id="{64BCF600-498B-60DA-6415-DF7B1AD77AA8}"/>
              </a:ext>
            </a:extLst>
          </p:cNvPr>
          <p:cNvSpPr/>
          <p:nvPr/>
        </p:nvSpPr>
        <p:spPr>
          <a:xfrm>
            <a:off x="5701003" y="1131383"/>
            <a:ext cx="6382111" cy="2908991"/>
          </a:xfrm>
          <a:custGeom>
            <a:avLst/>
            <a:gdLst>
              <a:gd name="connsiteX0" fmla="*/ 0 w 5880340"/>
              <a:gd name="connsiteY0" fmla="*/ 0 h 1091475"/>
              <a:gd name="connsiteX1" fmla="*/ 5880340 w 5880340"/>
              <a:gd name="connsiteY1" fmla="*/ 0 h 1091475"/>
              <a:gd name="connsiteX2" fmla="*/ 5880340 w 5880340"/>
              <a:gd name="connsiteY2" fmla="*/ 1091475 h 1091475"/>
              <a:gd name="connsiteX3" fmla="*/ 0 w 5880340"/>
              <a:gd name="connsiteY3" fmla="*/ 1091475 h 1091475"/>
              <a:gd name="connsiteX4" fmla="*/ 0 w 5880340"/>
              <a:gd name="connsiteY4" fmla="*/ 0 h 109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340" h="1091475">
                <a:moveTo>
                  <a:pt x="0" y="0"/>
                </a:moveTo>
                <a:lnTo>
                  <a:pt x="5880340" y="0"/>
                </a:lnTo>
                <a:lnTo>
                  <a:pt x="5880340" y="1091475"/>
                </a:lnTo>
                <a:lnTo>
                  <a:pt x="0" y="1091475"/>
                </a:lnTo>
                <a:lnTo>
                  <a:pt x="0" y="0"/>
                </a:lnTo>
                <a:close/>
              </a:path>
            </a:pathLst>
          </a:custGeom>
          <a:ln w="12700">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380" tIns="82296" rIns="456380" bIns="85344" numCol="1" spcCol="1270" anchor="t" anchorCtr="0">
            <a:noAutofit/>
          </a:bodyPr>
          <a:lstStyle/>
          <a:p>
            <a:pPr marL="288925" lvl="1" indent="-463550" defTabSz="533400">
              <a:lnSpc>
                <a:spcPct val="90000"/>
              </a:lnSpc>
              <a:spcAft>
                <a:spcPct val="15000"/>
              </a:spcAft>
            </a:pPr>
            <a:r>
              <a:rPr lang="en-US" sz="1200" dirty="0"/>
              <a:t>3.a. Insured Population In Managed Care Plans, Percent, By Payer Type</a:t>
            </a:r>
          </a:p>
          <a:p>
            <a:pPr marL="288925" lvl="1" indent="-463550" defTabSz="533400">
              <a:lnSpc>
                <a:spcPct val="90000"/>
              </a:lnSpc>
              <a:spcAft>
                <a:spcPct val="15000"/>
              </a:spcAft>
            </a:pPr>
            <a:r>
              <a:rPr lang="en-US" sz="1200" dirty="0"/>
              <a:t>3.b. Mental Health Parity Act: Impact On Behavioral Health Services Claims From 2007 To 2017</a:t>
            </a:r>
          </a:p>
          <a:p>
            <a:pPr marL="288925" lvl="1" indent="-463550" defTabSz="533400">
              <a:lnSpc>
                <a:spcPct val="90000"/>
              </a:lnSpc>
              <a:spcAft>
                <a:spcPct val="15000"/>
              </a:spcAft>
            </a:pPr>
            <a:r>
              <a:rPr lang="en-US" sz="1200" dirty="0"/>
              <a:t>3.c. NCQA Requirements For Behavioral Health</a:t>
            </a:r>
          </a:p>
          <a:p>
            <a:pPr marL="288925" lvl="1" indent="-463550" defTabSz="533400">
              <a:lnSpc>
                <a:spcPct val="90000"/>
              </a:lnSpc>
              <a:spcAft>
                <a:spcPct val="15000"/>
              </a:spcAft>
            </a:pPr>
            <a:r>
              <a:rPr lang="en-US" sz="1200" dirty="0"/>
              <a:t>3.d. HEDIS Behavioral Health Electronic Reporting Requirements</a:t>
            </a:r>
          </a:p>
          <a:p>
            <a:pPr marL="288925" lvl="1" indent="-463550" defTabSz="533400">
              <a:lnSpc>
                <a:spcPct val="90000"/>
              </a:lnSpc>
              <a:spcAft>
                <a:spcPct val="15000"/>
              </a:spcAft>
            </a:pPr>
            <a:r>
              <a:rPr lang="en-US" sz="1200" dirty="0"/>
              <a:t>3.e. CMS Regulatory Requirements For Behavioral Health</a:t>
            </a:r>
          </a:p>
          <a:p>
            <a:pPr marL="288925" lvl="1" indent="-463550" defTabSz="533400">
              <a:lnSpc>
                <a:spcPct val="90000"/>
              </a:lnSpc>
              <a:spcAft>
                <a:spcPct val="15000"/>
              </a:spcAft>
            </a:pPr>
            <a:r>
              <a:rPr lang="en-US" sz="1200" dirty="0"/>
              <a:t>3.f.  Medicare Behavioral Health Coverage: Covered Benefits</a:t>
            </a:r>
          </a:p>
          <a:p>
            <a:pPr marL="288925" lvl="1" indent="-463550" defTabSz="533400">
              <a:lnSpc>
                <a:spcPct val="90000"/>
              </a:lnSpc>
              <a:spcAft>
                <a:spcPct val="15000"/>
              </a:spcAft>
            </a:pPr>
            <a:r>
              <a:rPr lang="en-US" sz="1200" dirty="0"/>
              <a:t>3.g. State Medicaid Plans With Value-Based Purchasing Mandates That Include Behavioral Health</a:t>
            </a:r>
          </a:p>
          <a:p>
            <a:pPr marL="288925" lvl="1" indent="-463550" defTabSz="533400">
              <a:lnSpc>
                <a:spcPct val="90000"/>
              </a:lnSpc>
              <a:spcAft>
                <a:spcPct val="15000"/>
              </a:spcAft>
            </a:pPr>
            <a:r>
              <a:rPr lang="en-US" sz="1200" dirty="0"/>
              <a:t>3.h.  State Medicaid Plans With Value-Based Purchasing Mandates That Include Behavioral Health – Included &amp; Partial Behavioral Health Mandates</a:t>
            </a:r>
          </a:p>
          <a:p>
            <a:pPr marL="288925" lvl="1" indent="-463550" defTabSz="533400">
              <a:lnSpc>
                <a:spcPct val="90000"/>
              </a:lnSpc>
              <a:spcAft>
                <a:spcPct val="15000"/>
              </a:spcAft>
            </a:pPr>
            <a:r>
              <a:rPr lang="en-US" sz="1200" dirty="0"/>
              <a:t>3.i.  State Medicaid Plans With Value-Based Purchasing Mandates That Include Behavioral Health – Explicit Behavioral Health Mandates</a:t>
            </a:r>
          </a:p>
          <a:p>
            <a:pPr marL="288925" lvl="1" indent="-463550" defTabSz="533400">
              <a:lnSpc>
                <a:spcPct val="90000"/>
              </a:lnSpc>
              <a:spcAft>
                <a:spcPct val="15000"/>
              </a:spcAft>
            </a:pPr>
            <a:r>
              <a:rPr lang="en-US" sz="1200" dirty="0"/>
              <a:t>3.j. Status Of Certified Community Behavioral Health Clinics By State</a:t>
            </a:r>
          </a:p>
          <a:p>
            <a:pPr marL="288925" lvl="1" indent="-463550" defTabSz="533400">
              <a:lnSpc>
                <a:spcPct val="90000"/>
              </a:lnSpc>
              <a:spcAft>
                <a:spcPct val="15000"/>
              </a:spcAft>
            </a:pPr>
            <a:r>
              <a:rPr lang="en-US" sz="1200" dirty="0"/>
              <a:t>3.k. 	Medicaid Reimbursement For Peer Support Services Across States</a:t>
            </a:r>
          </a:p>
          <a:p>
            <a:pPr marL="0" lvl="1" defTabSz="533400">
              <a:lnSpc>
                <a:spcPct val="90000"/>
              </a:lnSpc>
              <a:spcAft>
                <a:spcPct val="15000"/>
              </a:spcAft>
            </a:pPr>
            <a:endParaRPr lang="en-US" sz="1200" dirty="0"/>
          </a:p>
          <a:p>
            <a:pPr marL="0" lvl="1" defTabSz="533400">
              <a:lnSpc>
                <a:spcPct val="90000"/>
              </a:lnSpc>
              <a:spcAft>
                <a:spcPct val="15000"/>
              </a:spcAft>
            </a:pPr>
            <a:endParaRPr lang="en-US" sz="1200" dirty="0"/>
          </a:p>
          <a:p>
            <a:pPr marL="0" lvl="1" defTabSz="533400">
              <a:lnSpc>
                <a:spcPct val="90000"/>
              </a:lnSpc>
              <a:spcAft>
                <a:spcPct val="15000"/>
              </a:spcAft>
            </a:pPr>
            <a:endParaRPr lang="en-US" sz="1200" dirty="0"/>
          </a:p>
        </p:txBody>
      </p:sp>
      <p:sp>
        <p:nvSpPr>
          <p:cNvPr id="19" name="Freeform: Shape 18">
            <a:extLst>
              <a:ext uri="{FF2B5EF4-FFF2-40B4-BE49-F238E27FC236}">
                <a16:creationId xmlns:a16="http://schemas.microsoft.com/office/drawing/2014/main" id="{FC5C450F-F7FE-7E12-F473-6BB6139DCE83}"/>
              </a:ext>
            </a:extLst>
          </p:cNvPr>
          <p:cNvSpPr/>
          <p:nvPr/>
        </p:nvSpPr>
        <p:spPr>
          <a:xfrm>
            <a:off x="5701002" y="4197212"/>
            <a:ext cx="6382112" cy="1926187"/>
          </a:xfrm>
          <a:custGeom>
            <a:avLst/>
            <a:gdLst>
              <a:gd name="connsiteX0" fmla="*/ 0 w 5880340"/>
              <a:gd name="connsiteY0" fmla="*/ 0 h 926100"/>
              <a:gd name="connsiteX1" fmla="*/ 5880340 w 5880340"/>
              <a:gd name="connsiteY1" fmla="*/ 0 h 926100"/>
              <a:gd name="connsiteX2" fmla="*/ 5880340 w 5880340"/>
              <a:gd name="connsiteY2" fmla="*/ 926100 h 926100"/>
              <a:gd name="connsiteX3" fmla="*/ 0 w 5880340"/>
              <a:gd name="connsiteY3" fmla="*/ 926100 h 926100"/>
              <a:gd name="connsiteX4" fmla="*/ 0 w 5880340"/>
              <a:gd name="connsiteY4" fmla="*/ 0 h 92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0340" h="926100">
                <a:moveTo>
                  <a:pt x="0" y="0"/>
                </a:moveTo>
                <a:lnTo>
                  <a:pt x="5880340" y="0"/>
                </a:lnTo>
                <a:lnTo>
                  <a:pt x="5880340" y="926100"/>
                </a:lnTo>
                <a:lnTo>
                  <a:pt x="0" y="926100"/>
                </a:lnTo>
                <a:lnTo>
                  <a:pt x="0" y="0"/>
                </a:lnTo>
                <a:close/>
              </a:path>
            </a:pathLst>
          </a:custGeom>
          <a:ln w="12700">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6380" tIns="82296" rIns="456380" bIns="85344" numCol="1" spcCol="1270" anchor="t" anchorCtr="0">
            <a:noAutofit/>
          </a:bodyPr>
          <a:lstStyle/>
          <a:p>
            <a:pPr marL="288925" lvl="1" indent="-463550" defTabSz="533400">
              <a:lnSpc>
                <a:spcPct val="90000"/>
              </a:lnSpc>
              <a:spcAft>
                <a:spcPct val="15000"/>
              </a:spcAft>
              <a:tabLst>
                <a:tab pos="288925" algn="l"/>
              </a:tabLst>
            </a:pPr>
            <a:r>
              <a:rPr lang="en-US" sz="1200" dirty="0"/>
              <a:t>4.a. Number Of Psychiatrists &amp; Mental Health Specialist Prescribers, Total &amp; Per 100,000 Population, 2026</a:t>
            </a:r>
          </a:p>
          <a:p>
            <a:pPr marL="288925" lvl="1" indent="-463550" defTabSz="533400">
              <a:lnSpc>
                <a:spcPct val="90000"/>
              </a:lnSpc>
              <a:spcAft>
                <a:spcPct val="15000"/>
              </a:spcAft>
              <a:tabLst>
                <a:tab pos="288925" algn="l"/>
              </a:tabLst>
            </a:pPr>
            <a:r>
              <a:rPr lang="en-US" sz="1200" dirty="0"/>
              <a:t>4.b. Number Of Behavioral Health Therapists, Total &amp; Per 100,000 Population, 2026</a:t>
            </a:r>
          </a:p>
          <a:p>
            <a:pPr marL="288925" lvl="1" indent="-463550" defTabSz="533400">
              <a:lnSpc>
                <a:spcPct val="90000"/>
              </a:lnSpc>
              <a:spcAft>
                <a:spcPct val="15000"/>
              </a:spcAft>
              <a:tabLst>
                <a:tab pos="288925" algn="l"/>
              </a:tabLst>
            </a:pPr>
            <a:r>
              <a:rPr lang="en-US" sz="1200" dirty="0"/>
              <a:t>4.c. Practices &amp; Technologies As Workforce Extenders</a:t>
            </a:r>
          </a:p>
          <a:p>
            <a:pPr marL="288925" lvl="1" indent="-463550" defTabSz="533400">
              <a:lnSpc>
                <a:spcPct val="90000"/>
              </a:lnSpc>
              <a:spcAft>
                <a:spcPct val="15000"/>
              </a:spcAft>
              <a:tabLst>
                <a:tab pos="288925" algn="l"/>
              </a:tabLst>
            </a:pPr>
            <a:r>
              <a:rPr lang="en-US" sz="1200" dirty="0"/>
              <a:t>4.d. Peer Support</a:t>
            </a:r>
          </a:p>
          <a:p>
            <a:pPr marL="288925" lvl="1" indent="-463550" defTabSz="533400">
              <a:lnSpc>
                <a:spcPct val="90000"/>
              </a:lnSpc>
              <a:spcAft>
                <a:spcPct val="15000"/>
              </a:spcAft>
              <a:tabLst>
                <a:tab pos="288925" algn="l"/>
              </a:tabLst>
            </a:pPr>
            <a:r>
              <a:rPr lang="en-US" sz="1200" dirty="0"/>
              <a:t>4.e. Telehealth Availability By Type Of Service, 2024</a:t>
            </a:r>
          </a:p>
          <a:p>
            <a:pPr marL="288925" lvl="1" indent="-463550" defTabSz="533400">
              <a:lnSpc>
                <a:spcPct val="90000"/>
              </a:lnSpc>
              <a:spcAft>
                <a:spcPct val="15000"/>
              </a:spcAft>
              <a:tabLst>
                <a:tab pos="288925" algn="l"/>
              </a:tabLst>
            </a:pPr>
            <a:r>
              <a:rPr lang="en-US" sz="1200" dirty="0"/>
              <a:t>4.f.  Remote Monitoring</a:t>
            </a:r>
          </a:p>
          <a:p>
            <a:pPr marL="288925" lvl="1" indent="-463550" defTabSz="533400">
              <a:lnSpc>
                <a:spcPct val="90000"/>
              </a:lnSpc>
              <a:spcAft>
                <a:spcPct val="15000"/>
              </a:spcAft>
              <a:tabLst>
                <a:tab pos="288925" algn="l"/>
              </a:tabLst>
            </a:pPr>
            <a:r>
              <a:rPr lang="en-US" sz="1200" dirty="0"/>
              <a:t>4.g. Digital Therapeutics</a:t>
            </a:r>
          </a:p>
          <a:p>
            <a:pPr marL="288925" lvl="1" indent="-463550" defTabSz="533400">
              <a:lnSpc>
                <a:spcPct val="90000"/>
              </a:lnSpc>
              <a:spcAft>
                <a:spcPct val="15000"/>
              </a:spcAft>
              <a:tabLst>
                <a:tab pos="288925" algn="l"/>
              </a:tabLst>
            </a:pPr>
            <a:r>
              <a:rPr lang="en-US" sz="1200" dirty="0"/>
              <a:t>4.h. AI-Enabled Documentation Support, 2025</a:t>
            </a:r>
          </a:p>
        </p:txBody>
      </p:sp>
      <p:sp>
        <p:nvSpPr>
          <p:cNvPr id="2" name="Freeform: Shape 1">
            <a:extLst>
              <a:ext uri="{FF2B5EF4-FFF2-40B4-BE49-F238E27FC236}">
                <a16:creationId xmlns:a16="http://schemas.microsoft.com/office/drawing/2014/main" id="{C21697D2-4135-8C75-A526-C986FEC858E1}"/>
              </a:ext>
            </a:extLst>
          </p:cNvPr>
          <p:cNvSpPr/>
          <p:nvPr/>
        </p:nvSpPr>
        <p:spPr>
          <a:xfrm>
            <a:off x="481851" y="4216339"/>
            <a:ext cx="5121720" cy="1020134"/>
          </a:xfrm>
          <a:custGeom>
            <a:avLst/>
            <a:gdLst>
              <a:gd name="connsiteX0" fmla="*/ 0 w 4112218"/>
              <a:gd name="connsiteY0" fmla="*/ 115411 h 692450"/>
              <a:gd name="connsiteX1" fmla="*/ 115411 w 4112218"/>
              <a:gd name="connsiteY1" fmla="*/ 0 h 692450"/>
              <a:gd name="connsiteX2" fmla="*/ 3996807 w 4112218"/>
              <a:gd name="connsiteY2" fmla="*/ 0 h 692450"/>
              <a:gd name="connsiteX3" fmla="*/ 4112218 w 4112218"/>
              <a:gd name="connsiteY3" fmla="*/ 115411 h 692450"/>
              <a:gd name="connsiteX4" fmla="*/ 4112218 w 4112218"/>
              <a:gd name="connsiteY4" fmla="*/ 577039 h 692450"/>
              <a:gd name="connsiteX5" fmla="*/ 3996807 w 4112218"/>
              <a:gd name="connsiteY5" fmla="*/ 692450 h 692450"/>
              <a:gd name="connsiteX6" fmla="*/ 115411 w 4112218"/>
              <a:gd name="connsiteY6" fmla="*/ 692450 h 692450"/>
              <a:gd name="connsiteX7" fmla="*/ 0 w 4112218"/>
              <a:gd name="connsiteY7" fmla="*/ 577039 h 692450"/>
              <a:gd name="connsiteX8" fmla="*/ 0 w 4112218"/>
              <a:gd name="connsiteY8" fmla="*/ 115411 h 6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692450">
                <a:moveTo>
                  <a:pt x="0" y="115411"/>
                </a:moveTo>
                <a:cubicBezTo>
                  <a:pt x="0" y="51671"/>
                  <a:pt x="51671" y="0"/>
                  <a:pt x="115411" y="0"/>
                </a:cubicBezTo>
                <a:lnTo>
                  <a:pt x="3996807" y="0"/>
                </a:lnTo>
                <a:cubicBezTo>
                  <a:pt x="4060547" y="0"/>
                  <a:pt x="4112218" y="51671"/>
                  <a:pt x="4112218" y="115411"/>
                </a:cubicBezTo>
                <a:lnTo>
                  <a:pt x="4112218" y="577039"/>
                </a:lnTo>
                <a:cubicBezTo>
                  <a:pt x="4112218" y="640779"/>
                  <a:pt x="4060547" y="692450"/>
                  <a:pt x="3996807" y="692450"/>
                </a:cubicBezTo>
                <a:lnTo>
                  <a:pt x="115411" y="692450"/>
                </a:lnTo>
                <a:cubicBezTo>
                  <a:pt x="51671" y="692450"/>
                  <a:pt x="0" y="640779"/>
                  <a:pt x="0" y="577039"/>
                </a:cubicBezTo>
                <a:lnTo>
                  <a:pt x="0" y="115411"/>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89387" tIns="33803" rIns="189387" bIns="33803" numCol="1" spcCol="1270" anchor="ctr" anchorCtr="0">
            <a:noAutofit/>
          </a:bodyPr>
          <a:lstStyle/>
          <a:p>
            <a:pPr marL="0" lvl="0" indent="0" algn="l" defTabSz="80010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4. Workforce Challenges: Closing The Behavioral Health Capacity Gap</a:t>
            </a:r>
          </a:p>
        </p:txBody>
      </p:sp>
      <p:sp>
        <p:nvSpPr>
          <p:cNvPr id="3" name="Freeform: Shape 2">
            <a:extLst>
              <a:ext uri="{FF2B5EF4-FFF2-40B4-BE49-F238E27FC236}">
                <a16:creationId xmlns:a16="http://schemas.microsoft.com/office/drawing/2014/main" id="{99604C59-7475-0C2D-DC9D-BD9932C049DC}"/>
              </a:ext>
            </a:extLst>
          </p:cNvPr>
          <p:cNvSpPr/>
          <p:nvPr/>
        </p:nvSpPr>
        <p:spPr>
          <a:xfrm>
            <a:off x="491438" y="1215220"/>
            <a:ext cx="5121720" cy="1212519"/>
          </a:xfrm>
          <a:custGeom>
            <a:avLst/>
            <a:gdLst>
              <a:gd name="connsiteX0" fmla="*/ 0 w 4112218"/>
              <a:gd name="connsiteY0" fmla="*/ 115411 h 692450"/>
              <a:gd name="connsiteX1" fmla="*/ 115411 w 4112218"/>
              <a:gd name="connsiteY1" fmla="*/ 0 h 692450"/>
              <a:gd name="connsiteX2" fmla="*/ 3996807 w 4112218"/>
              <a:gd name="connsiteY2" fmla="*/ 0 h 692450"/>
              <a:gd name="connsiteX3" fmla="*/ 4112218 w 4112218"/>
              <a:gd name="connsiteY3" fmla="*/ 115411 h 692450"/>
              <a:gd name="connsiteX4" fmla="*/ 4112218 w 4112218"/>
              <a:gd name="connsiteY4" fmla="*/ 577039 h 692450"/>
              <a:gd name="connsiteX5" fmla="*/ 3996807 w 4112218"/>
              <a:gd name="connsiteY5" fmla="*/ 692450 h 692450"/>
              <a:gd name="connsiteX6" fmla="*/ 115411 w 4112218"/>
              <a:gd name="connsiteY6" fmla="*/ 692450 h 692450"/>
              <a:gd name="connsiteX7" fmla="*/ 0 w 4112218"/>
              <a:gd name="connsiteY7" fmla="*/ 577039 h 692450"/>
              <a:gd name="connsiteX8" fmla="*/ 0 w 4112218"/>
              <a:gd name="connsiteY8" fmla="*/ 115411 h 6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692450">
                <a:moveTo>
                  <a:pt x="0" y="115411"/>
                </a:moveTo>
                <a:cubicBezTo>
                  <a:pt x="0" y="51671"/>
                  <a:pt x="51671" y="0"/>
                  <a:pt x="115411" y="0"/>
                </a:cubicBezTo>
                <a:lnTo>
                  <a:pt x="3996807" y="0"/>
                </a:lnTo>
                <a:cubicBezTo>
                  <a:pt x="4060547" y="0"/>
                  <a:pt x="4112218" y="51671"/>
                  <a:pt x="4112218" y="115411"/>
                </a:cubicBezTo>
                <a:lnTo>
                  <a:pt x="4112218" y="577039"/>
                </a:lnTo>
                <a:cubicBezTo>
                  <a:pt x="4112218" y="640779"/>
                  <a:pt x="4060547" y="692450"/>
                  <a:pt x="3996807" y="692450"/>
                </a:cubicBezTo>
                <a:lnTo>
                  <a:pt x="115411" y="692450"/>
                </a:lnTo>
                <a:cubicBezTo>
                  <a:pt x="51671" y="692450"/>
                  <a:pt x="0" y="640779"/>
                  <a:pt x="0" y="577039"/>
                </a:cubicBezTo>
                <a:lnTo>
                  <a:pt x="0" y="115411"/>
                </a:lnTo>
                <a:close/>
              </a:path>
            </a:pathLst>
          </a:custGeom>
          <a:solidFill>
            <a:schemeClr val="accent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89387" tIns="33803" rIns="189387" bIns="33803" numCol="1" spcCol="1270" anchor="ctr" anchorCtr="0">
            <a:noAutofit/>
          </a:bodyPr>
          <a:lstStyle/>
          <a:p>
            <a:pPr marL="0" lvl="0" indent="0" algn="l" defTabSz="80010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3. U.S. Behavioral Health Service System Design &amp; Performance</a:t>
            </a:r>
          </a:p>
        </p:txBody>
      </p:sp>
      <p:sp>
        <p:nvSpPr>
          <p:cNvPr id="5" name="Freeform: Shape 6">
            <a:extLst>
              <a:ext uri="{FF2B5EF4-FFF2-40B4-BE49-F238E27FC236}">
                <a16:creationId xmlns:a16="http://schemas.microsoft.com/office/drawing/2014/main" id="{12E61D6C-DE13-87E8-EBA8-E54F989BA995}"/>
              </a:ext>
            </a:extLst>
          </p:cNvPr>
          <p:cNvSpPr/>
          <p:nvPr/>
        </p:nvSpPr>
        <p:spPr>
          <a:xfrm>
            <a:off x="4266958" y="2204682"/>
            <a:ext cx="1168642" cy="329660"/>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dirty="0">
                <a:solidFill>
                  <a:schemeClr val="tx1"/>
                </a:solidFill>
                <a:latin typeface="Roboto" panose="02000000000000000000" pitchFamily="2" charset="0"/>
                <a:ea typeface="Roboto" panose="02000000000000000000" pitchFamily="2" charset="0"/>
                <a:cs typeface="Roboto" panose="02000000000000000000" pitchFamily="2" charset="0"/>
              </a:rPr>
              <a:t>pg. 19-31</a:t>
            </a:r>
            <a:endParaRPr lang="en-US" sz="1400" i="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6" name="Freeform: Shape 6">
            <a:extLst>
              <a:ext uri="{FF2B5EF4-FFF2-40B4-BE49-F238E27FC236}">
                <a16:creationId xmlns:a16="http://schemas.microsoft.com/office/drawing/2014/main" id="{ADA77E49-1A5D-A2BB-7769-113ADC1F7153}"/>
              </a:ext>
            </a:extLst>
          </p:cNvPr>
          <p:cNvSpPr/>
          <p:nvPr/>
        </p:nvSpPr>
        <p:spPr>
          <a:xfrm>
            <a:off x="4266958" y="4995714"/>
            <a:ext cx="1168642" cy="329184"/>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dirty="0">
                <a:solidFill>
                  <a:schemeClr val="tx1"/>
                </a:solidFill>
                <a:latin typeface="Roboto" panose="02000000000000000000" pitchFamily="2" charset="0"/>
                <a:ea typeface="Roboto" panose="02000000000000000000" pitchFamily="2" charset="0"/>
                <a:cs typeface="Roboto" panose="02000000000000000000" pitchFamily="2" charset="0"/>
              </a:rPr>
              <a:t>pg. 32-40</a:t>
            </a:r>
            <a:endParaRPr lang="en-US" sz="1400" i="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23969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43018-A090-A2E1-6018-B28C703BD498}"/>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24823CC1-E1B3-1A3B-410E-A2FA1DF1B16D}"/>
              </a:ext>
            </a:extLst>
          </p:cNvPr>
          <p:cNvSpPr txBox="1">
            <a:spLocks/>
          </p:cNvSpPr>
          <p:nvPr/>
        </p:nvSpPr>
        <p:spPr>
          <a:xfrm>
            <a:off x="0" y="0"/>
            <a:ext cx="12192000" cy="892037"/>
          </a:xfrm>
          <a:prstGeom prst="rect">
            <a:avLst/>
          </a:prstGeom>
          <a:solidFill>
            <a:schemeClr val="tx1"/>
          </a:solidFill>
        </p:spPr>
        <p:txBody>
          <a:bodyPr anchor="ctr">
            <a:noAutofit/>
          </a:bodyPr>
          <a:lstStyle>
            <a:lvl1pPr algn="l" defTabSz="914400" rtl="0" eaLnBrk="1" latinLnBrk="0" hangingPunct="1">
              <a:lnSpc>
                <a:spcPct val="100000"/>
              </a:lnSpc>
              <a:spcBef>
                <a:spcPct val="0"/>
              </a:spcBef>
              <a:buNone/>
              <a:defRPr sz="3200" b="1" i="0" kern="1200">
                <a:solidFill>
                  <a:schemeClr val="tx1"/>
                </a:solidFill>
                <a:latin typeface="Segoe UI" panose="020B0502040204020203" pitchFamily="34" charset="0"/>
                <a:ea typeface="+mj-ea"/>
                <a:cs typeface="Segoe UI" panose="020B0502040204020203" pitchFamily="34" charset="0"/>
              </a:defRPr>
            </a:lvl1pPr>
          </a:lstStyle>
          <a:p>
            <a:pPr algn="ctr" fontAlgn="auto">
              <a:spcAft>
                <a:spcPts val="0"/>
              </a:spcAft>
            </a:pPr>
            <a:r>
              <a:rPr lang="en-US" sz="2400" dirty="0">
                <a:solidFill>
                  <a:schemeClr val="bg1"/>
                </a:solidFill>
                <a:latin typeface="Museo Sans 900" panose="02000000000000000000" pitchFamily="50" charset="0"/>
              </a:rPr>
              <a:t>A Look Inside</a:t>
            </a:r>
            <a:endParaRPr lang="en-US" sz="1800" dirty="0">
              <a:solidFill>
                <a:schemeClr val="bg1"/>
              </a:solidFill>
              <a:latin typeface="Museo Sans 900" panose="02000000000000000000" pitchFamily="50" charset="0"/>
            </a:endParaRPr>
          </a:p>
        </p:txBody>
      </p:sp>
      <p:sp>
        <p:nvSpPr>
          <p:cNvPr id="2" name="Freeform: Shape 1">
            <a:extLst>
              <a:ext uri="{FF2B5EF4-FFF2-40B4-BE49-F238E27FC236}">
                <a16:creationId xmlns:a16="http://schemas.microsoft.com/office/drawing/2014/main" id="{ACEC80B4-B487-1EA5-535E-D9572628FA6D}"/>
              </a:ext>
            </a:extLst>
          </p:cNvPr>
          <p:cNvSpPr/>
          <p:nvPr/>
        </p:nvSpPr>
        <p:spPr>
          <a:xfrm>
            <a:off x="476230" y="1771128"/>
            <a:ext cx="5131309" cy="1118113"/>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tx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1. The Changing Prevalence Of Behavioral Health Conditions &amp; The Demand For Services</a:t>
            </a:r>
          </a:p>
        </p:txBody>
      </p:sp>
      <p:sp>
        <p:nvSpPr>
          <p:cNvPr id="3" name="Freeform: Shape 6">
            <a:extLst>
              <a:ext uri="{FF2B5EF4-FFF2-40B4-BE49-F238E27FC236}">
                <a16:creationId xmlns:a16="http://schemas.microsoft.com/office/drawing/2014/main" id="{FF923434-AB98-A1A2-3217-95EE03F0FE56}"/>
              </a:ext>
            </a:extLst>
          </p:cNvPr>
          <p:cNvSpPr/>
          <p:nvPr/>
        </p:nvSpPr>
        <p:spPr>
          <a:xfrm>
            <a:off x="4251750" y="2662801"/>
            <a:ext cx="1168642" cy="326659"/>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a:solidFill>
                  <a:schemeClr val="tx1"/>
                </a:solidFill>
                <a:latin typeface="Roboto" panose="02000000000000000000" pitchFamily="2" charset="0"/>
                <a:ea typeface="Roboto" panose="02000000000000000000" pitchFamily="2" charset="0"/>
                <a:cs typeface="Roboto" panose="02000000000000000000" pitchFamily="2" charset="0"/>
              </a:rPr>
              <a:t>pg. 6-10</a:t>
            </a:r>
            <a:endParaRPr lang="en-US" sz="1400" i="1" kern="12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5" name="Freeform: Shape 4">
            <a:extLst>
              <a:ext uri="{FF2B5EF4-FFF2-40B4-BE49-F238E27FC236}">
                <a16:creationId xmlns:a16="http://schemas.microsoft.com/office/drawing/2014/main" id="{B98204BA-F38B-414C-5F09-62D756EA0147}"/>
              </a:ext>
            </a:extLst>
          </p:cNvPr>
          <p:cNvSpPr/>
          <p:nvPr/>
        </p:nvSpPr>
        <p:spPr>
          <a:xfrm>
            <a:off x="476230" y="3587103"/>
            <a:ext cx="5121720" cy="1020134"/>
          </a:xfrm>
          <a:custGeom>
            <a:avLst/>
            <a:gdLst>
              <a:gd name="connsiteX0" fmla="*/ 0 w 4112218"/>
              <a:gd name="connsiteY0" fmla="*/ 126079 h 756459"/>
              <a:gd name="connsiteX1" fmla="*/ 126079 w 4112218"/>
              <a:gd name="connsiteY1" fmla="*/ 0 h 756459"/>
              <a:gd name="connsiteX2" fmla="*/ 3986139 w 4112218"/>
              <a:gd name="connsiteY2" fmla="*/ 0 h 756459"/>
              <a:gd name="connsiteX3" fmla="*/ 4112218 w 4112218"/>
              <a:gd name="connsiteY3" fmla="*/ 126079 h 756459"/>
              <a:gd name="connsiteX4" fmla="*/ 4112218 w 4112218"/>
              <a:gd name="connsiteY4" fmla="*/ 630380 h 756459"/>
              <a:gd name="connsiteX5" fmla="*/ 3986139 w 4112218"/>
              <a:gd name="connsiteY5" fmla="*/ 756459 h 756459"/>
              <a:gd name="connsiteX6" fmla="*/ 126079 w 4112218"/>
              <a:gd name="connsiteY6" fmla="*/ 756459 h 756459"/>
              <a:gd name="connsiteX7" fmla="*/ 0 w 4112218"/>
              <a:gd name="connsiteY7" fmla="*/ 630380 h 756459"/>
              <a:gd name="connsiteX8" fmla="*/ 0 w 4112218"/>
              <a:gd name="connsiteY8" fmla="*/ 126079 h 75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756459">
                <a:moveTo>
                  <a:pt x="0" y="126079"/>
                </a:moveTo>
                <a:cubicBezTo>
                  <a:pt x="0" y="56447"/>
                  <a:pt x="56447" y="0"/>
                  <a:pt x="126079" y="0"/>
                </a:cubicBezTo>
                <a:lnTo>
                  <a:pt x="3986139" y="0"/>
                </a:lnTo>
                <a:cubicBezTo>
                  <a:pt x="4055771" y="0"/>
                  <a:pt x="4112218" y="56447"/>
                  <a:pt x="4112218" y="126079"/>
                </a:cubicBezTo>
                <a:lnTo>
                  <a:pt x="4112218" y="630380"/>
                </a:lnTo>
                <a:cubicBezTo>
                  <a:pt x="4112218" y="700012"/>
                  <a:pt x="4055771" y="756459"/>
                  <a:pt x="3986139" y="756459"/>
                </a:cubicBezTo>
                <a:lnTo>
                  <a:pt x="126079" y="756459"/>
                </a:lnTo>
                <a:cubicBezTo>
                  <a:pt x="56447" y="756459"/>
                  <a:pt x="0" y="700012"/>
                  <a:pt x="0" y="630380"/>
                </a:cubicBezTo>
                <a:lnTo>
                  <a:pt x="0" y="126079"/>
                </a:lnTo>
                <a:close/>
              </a:path>
            </a:pathLst>
          </a:custGeom>
          <a:solidFill>
            <a:schemeClr val="accent3"/>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92511" tIns="36927" rIns="192511" bIns="36927" numCol="1" spcCol="1270" anchor="ctr" anchorCtr="0">
            <a:noAutofit/>
          </a:bodyPr>
          <a:lstStyle/>
          <a:p>
            <a:pPr marL="0" lvl="0" indent="0" algn="l" defTabSz="80010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2. The Cost Of Care &amp; The Impact Of Behavioral Health Conditions On Total Cost Of Care</a:t>
            </a:r>
          </a:p>
        </p:txBody>
      </p:sp>
      <p:sp>
        <p:nvSpPr>
          <p:cNvPr id="6" name="Freeform: Shape 6">
            <a:extLst>
              <a:ext uri="{FF2B5EF4-FFF2-40B4-BE49-F238E27FC236}">
                <a16:creationId xmlns:a16="http://schemas.microsoft.com/office/drawing/2014/main" id="{8D5CDCB2-08CF-FB7A-217E-6E551626EE57}"/>
              </a:ext>
            </a:extLst>
          </p:cNvPr>
          <p:cNvSpPr/>
          <p:nvPr/>
        </p:nvSpPr>
        <p:spPr>
          <a:xfrm>
            <a:off x="4251750" y="4363804"/>
            <a:ext cx="1168642" cy="329184"/>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a:solidFill>
                  <a:schemeClr val="tx1"/>
                </a:solidFill>
                <a:latin typeface="Roboto" panose="02000000000000000000" pitchFamily="2" charset="0"/>
                <a:ea typeface="Roboto" panose="02000000000000000000" pitchFamily="2" charset="0"/>
                <a:cs typeface="Roboto" panose="02000000000000000000" pitchFamily="2" charset="0"/>
              </a:rPr>
              <a:t>pg. 11-18</a:t>
            </a:r>
            <a:endParaRPr lang="en-US" sz="1400" i="1" kern="120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Freeform: Shape 8">
            <a:extLst>
              <a:ext uri="{FF2B5EF4-FFF2-40B4-BE49-F238E27FC236}">
                <a16:creationId xmlns:a16="http://schemas.microsoft.com/office/drawing/2014/main" id="{57892C80-B686-B3DB-AFAC-DFF127F90423}"/>
              </a:ext>
            </a:extLst>
          </p:cNvPr>
          <p:cNvSpPr/>
          <p:nvPr/>
        </p:nvSpPr>
        <p:spPr>
          <a:xfrm>
            <a:off x="6202427" y="3601871"/>
            <a:ext cx="5121720" cy="1005366"/>
          </a:xfrm>
          <a:custGeom>
            <a:avLst/>
            <a:gdLst>
              <a:gd name="connsiteX0" fmla="*/ 0 w 4112218"/>
              <a:gd name="connsiteY0" fmla="*/ 115411 h 692450"/>
              <a:gd name="connsiteX1" fmla="*/ 115411 w 4112218"/>
              <a:gd name="connsiteY1" fmla="*/ 0 h 692450"/>
              <a:gd name="connsiteX2" fmla="*/ 3996807 w 4112218"/>
              <a:gd name="connsiteY2" fmla="*/ 0 h 692450"/>
              <a:gd name="connsiteX3" fmla="*/ 4112218 w 4112218"/>
              <a:gd name="connsiteY3" fmla="*/ 115411 h 692450"/>
              <a:gd name="connsiteX4" fmla="*/ 4112218 w 4112218"/>
              <a:gd name="connsiteY4" fmla="*/ 577039 h 692450"/>
              <a:gd name="connsiteX5" fmla="*/ 3996807 w 4112218"/>
              <a:gd name="connsiteY5" fmla="*/ 692450 h 692450"/>
              <a:gd name="connsiteX6" fmla="*/ 115411 w 4112218"/>
              <a:gd name="connsiteY6" fmla="*/ 692450 h 692450"/>
              <a:gd name="connsiteX7" fmla="*/ 0 w 4112218"/>
              <a:gd name="connsiteY7" fmla="*/ 577039 h 692450"/>
              <a:gd name="connsiteX8" fmla="*/ 0 w 4112218"/>
              <a:gd name="connsiteY8" fmla="*/ 115411 h 6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692450">
                <a:moveTo>
                  <a:pt x="0" y="115411"/>
                </a:moveTo>
                <a:cubicBezTo>
                  <a:pt x="0" y="51671"/>
                  <a:pt x="51671" y="0"/>
                  <a:pt x="115411" y="0"/>
                </a:cubicBezTo>
                <a:lnTo>
                  <a:pt x="3996807" y="0"/>
                </a:lnTo>
                <a:cubicBezTo>
                  <a:pt x="4060547" y="0"/>
                  <a:pt x="4112218" y="51671"/>
                  <a:pt x="4112218" y="115411"/>
                </a:cubicBezTo>
                <a:lnTo>
                  <a:pt x="4112218" y="577039"/>
                </a:lnTo>
                <a:cubicBezTo>
                  <a:pt x="4112218" y="640779"/>
                  <a:pt x="4060547" y="692450"/>
                  <a:pt x="3996807" y="692450"/>
                </a:cubicBezTo>
                <a:lnTo>
                  <a:pt x="115411" y="692450"/>
                </a:lnTo>
                <a:cubicBezTo>
                  <a:pt x="51671" y="692450"/>
                  <a:pt x="0" y="640779"/>
                  <a:pt x="0" y="577039"/>
                </a:cubicBezTo>
                <a:lnTo>
                  <a:pt x="0" y="115411"/>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89387" tIns="33803" rIns="189387" bIns="33803" numCol="1" spcCol="1270" anchor="ctr" anchorCtr="0">
            <a:noAutofit/>
          </a:bodyPr>
          <a:lstStyle/>
          <a:p>
            <a:pPr marL="0" lvl="0" indent="0" algn="l" defTabSz="800100">
              <a:lnSpc>
                <a:spcPct val="90000"/>
              </a:lnSpc>
              <a:spcBef>
                <a:spcPct val="0"/>
              </a:spcBef>
              <a:spcAft>
                <a:spcPct val="35000"/>
              </a:spcAft>
              <a:buNone/>
            </a:pPr>
            <a:r>
              <a:rPr lang="en-US" sz="2000" b="1" kern="1200" dirty="0">
                <a:solidFill>
                  <a:schemeClr val="bg1"/>
                </a:solidFill>
                <a:latin typeface="Roboto" panose="02000000000000000000" pitchFamily="2" charset="0"/>
                <a:ea typeface="Roboto" panose="02000000000000000000" pitchFamily="2" charset="0"/>
                <a:cs typeface="Roboto" panose="02000000000000000000" pitchFamily="2" charset="0"/>
              </a:rPr>
              <a:t>4. Workforce Challenges: Closing The Behavioral Health Capacity Gap</a:t>
            </a:r>
          </a:p>
        </p:txBody>
      </p:sp>
      <p:sp>
        <p:nvSpPr>
          <p:cNvPr id="10" name="Freeform: Shape 9">
            <a:extLst>
              <a:ext uri="{FF2B5EF4-FFF2-40B4-BE49-F238E27FC236}">
                <a16:creationId xmlns:a16="http://schemas.microsoft.com/office/drawing/2014/main" id="{CC55C68F-A1FD-47FD-189A-2C53D5C0C2D9}"/>
              </a:ext>
            </a:extLst>
          </p:cNvPr>
          <p:cNvSpPr/>
          <p:nvPr/>
        </p:nvSpPr>
        <p:spPr>
          <a:xfrm>
            <a:off x="6202427" y="1776942"/>
            <a:ext cx="5121720" cy="1112300"/>
          </a:xfrm>
          <a:custGeom>
            <a:avLst/>
            <a:gdLst>
              <a:gd name="connsiteX0" fmla="*/ 0 w 4112218"/>
              <a:gd name="connsiteY0" fmla="*/ 115411 h 692450"/>
              <a:gd name="connsiteX1" fmla="*/ 115411 w 4112218"/>
              <a:gd name="connsiteY1" fmla="*/ 0 h 692450"/>
              <a:gd name="connsiteX2" fmla="*/ 3996807 w 4112218"/>
              <a:gd name="connsiteY2" fmla="*/ 0 h 692450"/>
              <a:gd name="connsiteX3" fmla="*/ 4112218 w 4112218"/>
              <a:gd name="connsiteY3" fmla="*/ 115411 h 692450"/>
              <a:gd name="connsiteX4" fmla="*/ 4112218 w 4112218"/>
              <a:gd name="connsiteY4" fmla="*/ 577039 h 692450"/>
              <a:gd name="connsiteX5" fmla="*/ 3996807 w 4112218"/>
              <a:gd name="connsiteY5" fmla="*/ 692450 h 692450"/>
              <a:gd name="connsiteX6" fmla="*/ 115411 w 4112218"/>
              <a:gd name="connsiteY6" fmla="*/ 692450 h 692450"/>
              <a:gd name="connsiteX7" fmla="*/ 0 w 4112218"/>
              <a:gd name="connsiteY7" fmla="*/ 577039 h 692450"/>
              <a:gd name="connsiteX8" fmla="*/ 0 w 4112218"/>
              <a:gd name="connsiteY8" fmla="*/ 115411 h 69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18" h="692450">
                <a:moveTo>
                  <a:pt x="0" y="115411"/>
                </a:moveTo>
                <a:cubicBezTo>
                  <a:pt x="0" y="51671"/>
                  <a:pt x="51671" y="0"/>
                  <a:pt x="115411" y="0"/>
                </a:cubicBezTo>
                <a:lnTo>
                  <a:pt x="3996807" y="0"/>
                </a:lnTo>
                <a:cubicBezTo>
                  <a:pt x="4060547" y="0"/>
                  <a:pt x="4112218" y="51671"/>
                  <a:pt x="4112218" y="115411"/>
                </a:cubicBezTo>
                <a:lnTo>
                  <a:pt x="4112218" y="577039"/>
                </a:lnTo>
                <a:cubicBezTo>
                  <a:pt x="4112218" y="640779"/>
                  <a:pt x="4060547" y="692450"/>
                  <a:pt x="3996807" y="692450"/>
                </a:cubicBezTo>
                <a:lnTo>
                  <a:pt x="115411" y="692450"/>
                </a:lnTo>
                <a:cubicBezTo>
                  <a:pt x="51671" y="692450"/>
                  <a:pt x="0" y="640779"/>
                  <a:pt x="0" y="577039"/>
                </a:cubicBezTo>
                <a:lnTo>
                  <a:pt x="0" y="115411"/>
                </a:lnTo>
                <a:close/>
              </a:path>
            </a:pathLst>
          </a:custGeom>
          <a:solidFill>
            <a:schemeClr val="accent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89387" tIns="33803" rIns="189387" bIns="33803" numCol="1" spcCol="1270" anchor="ctr" anchorCtr="0">
            <a:noAutofit/>
          </a:bodyPr>
          <a:lstStyle/>
          <a:p>
            <a:pPr marL="0" lvl="0" indent="0" algn="l" defTabSz="800100">
              <a:lnSpc>
                <a:spcPct val="90000"/>
              </a:lnSpc>
              <a:spcBef>
                <a:spcPct val="0"/>
              </a:spcBef>
              <a:spcAft>
                <a:spcPct val="35000"/>
              </a:spcAft>
              <a:buNone/>
            </a:pPr>
            <a:r>
              <a:rPr lang="en-US" sz="2000" b="1" kern="1200">
                <a:solidFill>
                  <a:schemeClr val="bg1"/>
                </a:solidFill>
                <a:latin typeface="Roboto" panose="02000000000000000000" pitchFamily="2" charset="0"/>
                <a:ea typeface="Roboto" panose="02000000000000000000" pitchFamily="2" charset="0"/>
                <a:cs typeface="Roboto" panose="02000000000000000000" pitchFamily="2" charset="0"/>
              </a:rPr>
              <a:t>3. U.S. Behavioral Health Service System Design &amp; Performance</a:t>
            </a:r>
          </a:p>
        </p:txBody>
      </p:sp>
      <p:sp>
        <p:nvSpPr>
          <p:cNvPr id="11" name="Freeform: Shape 6">
            <a:extLst>
              <a:ext uri="{FF2B5EF4-FFF2-40B4-BE49-F238E27FC236}">
                <a16:creationId xmlns:a16="http://schemas.microsoft.com/office/drawing/2014/main" id="{286A957D-3071-D87A-08E4-AB846AEE6A49}"/>
              </a:ext>
            </a:extLst>
          </p:cNvPr>
          <p:cNvSpPr/>
          <p:nvPr/>
        </p:nvSpPr>
        <p:spPr>
          <a:xfrm>
            <a:off x="9987534" y="2659800"/>
            <a:ext cx="1168642" cy="329660"/>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dirty="0">
                <a:solidFill>
                  <a:schemeClr val="tx1"/>
                </a:solidFill>
                <a:latin typeface="Roboto" panose="02000000000000000000" pitchFamily="2" charset="0"/>
                <a:ea typeface="Roboto" panose="02000000000000000000" pitchFamily="2" charset="0"/>
                <a:cs typeface="Roboto" panose="02000000000000000000" pitchFamily="2" charset="0"/>
              </a:rPr>
              <a:t>pg. 19-31</a:t>
            </a:r>
            <a:endParaRPr lang="en-US" sz="1400" i="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2" name="Freeform: Shape 6">
            <a:extLst>
              <a:ext uri="{FF2B5EF4-FFF2-40B4-BE49-F238E27FC236}">
                <a16:creationId xmlns:a16="http://schemas.microsoft.com/office/drawing/2014/main" id="{1B1A11BC-50D5-24FA-46B5-75275252FDD6}"/>
              </a:ext>
            </a:extLst>
          </p:cNvPr>
          <p:cNvSpPr/>
          <p:nvPr/>
        </p:nvSpPr>
        <p:spPr>
          <a:xfrm>
            <a:off x="9987534" y="4381246"/>
            <a:ext cx="1168642" cy="329184"/>
          </a:xfrm>
          <a:custGeom>
            <a:avLst/>
            <a:gdLst>
              <a:gd name="connsiteX0" fmla="*/ 0 w 3968071"/>
              <a:gd name="connsiteY0" fmla="*/ 153485 h 920891"/>
              <a:gd name="connsiteX1" fmla="*/ 153485 w 3968071"/>
              <a:gd name="connsiteY1" fmla="*/ 0 h 920891"/>
              <a:gd name="connsiteX2" fmla="*/ 3814586 w 3968071"/>
              <a:gd name="connsiteY2" fmla="*/ 0 h 920891"/>
              <a:gd name="connsiteX3" fmla="*/ 3968071 w 3968071"/>
              <a:gd name="connsiteY3" fmla="*/ 153485 h 920891"/>
              <a:gd name="connsiteX4" fmla="*/ 3968071 w 3968071"/>
              <a:gd name="connsiteY4" fmla="*/ 767406 h 920891"/>
              <a:gd name="connsiteX5" fmla="*/ 3814586 w 3968071"/>
              <a:gd name="connsiteY5" fmla="*/ 920891 h 920891"/>
              <a:gd name="connsiteX6" fmla="*/ 153485 w 3968071"/>
              <a:gd name="connsiteY6" fmla="*/ 920891 h 920891"/>
              <a:gd name="connsiteX7" fmla="*/ 0 w 3968071"/>
              <a:gd name="connsiteY7" fmla="*/ 767406 h 920891"/>
              <a:gd name="connsiteX8" fmla="*/ 0 w 3968071"/>
              <a:gd name="connsiteY8" fmla="*/ 153485 h 9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8071" h="920891">
                <a:moveTo>
                  <a:pt x="0" y="153485"/>
                </a:moveTo>
                <a:cubicBezTo>
                  <a:pt x="0" y="68718"/>
                  <a:pt x="68718" y="0"/>
                  <a:pt x="153485" y="0"/>
                </a:cubicBezTo>
                <a:lnTo>
                  <a:pt x="3814586" y="0"/>
                </a:lnTo>
                <a:cubicBezTo>
                  <a:pt x="3899353" y="0"/>
                  <a:pt x="3968071" y="68718"/>
                  <a:pt x="3968071" y="153485"/>
                </a:cubicBezTo>
                <a:lnTo>
                  <a:pt x="3968071" y="767406"/>
                </a:lnTo>
                <a:cubicBezTo>
                  <a:pt x="3968071" y="852173"/>
                  <a:pt x="3899353" y="920891"/>
                  <a:pt x="3814586" y="920891"/>
                </a:cubicBezTo>
                <a:lnTo>
                  <a:pt x="153485" y="920891"/>
                </a:lnTo>
                <a:cubicBezTo>
                  <a:pt x="68718" y="920891"/>
                  <a:pt x="0" y="852173"/>
                  <a:pt x="0" y="767406"/>
                </a:cubicBezTo>
                <a:lnTo>
                  <a:pt x="0" y="153485"/>
                </a:lnTo>
                <a:close/>
              </a:path>
            </a:pathLst>
          </a:custGeom>
          <a:solidFill>
            <a:schemeClr val="accent4"/>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11032" tIns="44954" rIns="211032" bIns="44954" numCol="1" spcCol="1270" anchor="ctr" anchorCtr="0">
            <a:noAutofit/>
          </a:bodyPr>
          <a:lstStyle/>
          <a:p>
            <a:pPr marL="0" lvl="0" indent="0" algn="l" defTabSz="800100" rtl="0">
              <a:lnSpc>
                <a:spcPct val="90000"/>
              </a:lnSpc>
              <a:spcBef>
                <a:spcPct val="0"/>
              </a:spcBef>
              <a:spcAft>
                <a:spcPct val="35000"/>
              </a:spcAft>
              <a:buNone/>
            </a:pPr>
            <a:r>
              <a:rPr lang="en-US" sz="1400" i="1" dirty="0">
                <a:solidFill>
                  <a:schemeClr val="tx1"/>
                </a:solidFill>
                <a:latin typeface="Roboto" panose="02000000000000000000" pitchFamily="2" charset="0"/>
                <a:ea typeface="Roboto" panose="02000000000000000000" pitchFamily="2" charset="0"/>
                <a:cs typeface="Roboto" panose="02000000000000000000" pitchFamily="2" charset="0"/>
              </a:rPr>
              <a:t>pg. 32-40</a:t>
            </a:r>
            <a:endParaRPr lang="en-US" sz="1400" i="1" kern="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477151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B0A6-3EC5-6060-C5B3-401CC27706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C4A465-8D30-B12A-7150-D710D7A1EF8A}"/>
              </a:ext>
            </a:extLst>
          </p:cNvPr>
          <p:cNvSpPr>
            <a:spLocks noGrp="1"/>
          </p:cNvSpPr>
          <p:nvPr>
            <p:ph type="title"/>
          </p:nvPr>
        </p:nvSpPr>
        <p:spPr>
          <a:xfrm>
            <a:off x="212451" y="217617"/>
            <a:ext cx="4230029" cy="812608"/>
          </a:xfrm>
        </p:spPr>
        <p:txBody>
          <a:bodyPr>
            <a:normAutofit/>
          </a:bodyPr>
          <a:lstStyle/>
          <a:p>
            <a:r>
              <a:rPr lang="en-US" sz="2900"/>
              <a:t>Executive Summary</a:t>
            </a:r>
          </a:p>
        </p:txBody>
      </p:sp>
      <p:sp>
        <p:nvSpPr>
          <p:cNvPr id="4" name="Slide Number Placeholder 3">
            <a:extLst>
              <a:ext uri="{FF2B5EF4-FFF2-40B4-BE49-F238E27FC236}">
                <a16:creationId xmlns:a16="http://schemas.microsoft.com/office/drawing/2014/main" id="{319F05B6-F344-7C75-8001-57A21151CAB2}"/>
              </a:ext>
            </a:extLst>
          </p:cNvPr>
          <p:cNvSpPr>
            <a:spLocks noGrp="1"/>
          </p:cNvSpPr>
          <p:nvPr>
            <p:ph type="sldNum" sz="quarter" idx="14"/>
          </p:nvPr>
        </p:nvSpPr>
        <p:spPr/>
        <p:txBody>
          <a:bodyPr/>
          <a:lstStyle/>
          <a:p>
            <a:fld id="{027E8CCC-CF4B-46E8-91C5-9CFA5180D914}" type="slidenum">
              <a:rPr lang="en-US" smtClean="0"/>
              <a:pPr/>
              <a:t>8</a:t>
            </a:fld>
            <a:endParaRPr lang="en-US"/>
          </a:p>
        </p:txBody>
      </p:sp>
      <p:graphicFrame>
        <p:nvGraphicFramePr>
          <p:cNvPr id="9" name="Diagram 8">
            <a:extLst>
              <a:ext uri="{FF2B5EF4-FFF2-40B4-BE49-F238E27FC236}">
                <a16:creationId xmlns:a16="http://schemas.microsoft.com/office/drawing/2014/main" id="{80F53076-352F-089D-6596-CFE29F533009}"/>
              </a:ext>
            </a:extLst>
          </p:cNvPr>
          <p:cNvGraphicFramePr/>
          <p:nvPr>
            <p:extLst>
              <p:ext uri="{D42A27DB-BD31-4B8C-83A1-F6EECF244321}">
                <p14:modId xmlns:p14="http://schemas.microsoft.com/office/powerpoint/2010/main" val="3795393572"/>
              </p:ext>
            </p:extLst>
          </p:nvPr>
        </p:nvGraphicFramePr>
        <p:xfrm>
          <a:off x="-1615895" y="1253464"/>
          <a:ext cx="15423790" cy="4903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652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5BA9C-3E2C-11AD-C388-987398876C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DE43816-6F40-0AAE-96FB-21B5C1621DAC}"/>
              </a:ext>
            </a:extLst>
          </p:cNvPr>
          <p:cNvSpPr>
            <a:spLocks noGrp="1"/>
          </p:cNvSpPr>
          <p:nvPr>
            <p:ph type="body" sz="quarter" idx="10"/>
          </p:nvPr>
        </p:nvSpPr>
        <p:spPr>
          <a:xfrm>
            <a:off x="457200" y="2033016"/>
            <a:ext cx="11277600" cy="1676400"/>
          </a:xfrm>
        </p:spPr>
        <p:txBody>
          <a:bodyPr>
            <a:normAutofit fontScale="92500"/>
          </a:bodyPr>
          <a:lstStyle/>
          <a:p>
            <a:r>
              <a:rPr lang="en-US"/>
              <a:t>1. The Changing Prevalence Of Behavioral Health Conditions &amp; The Demand For Services</a:t>
            </a:r>
          </a:p>
        </p:txBody>
      </p:sp>
      <p:sp>
        <p:nvSpPr>
          <p:cNvPr id="5" name="Slide Number Placeholder 4">
            <a:extLst>
              <a:ext uri="{FF2B5EF4-FFF2-40B4-BE49-F238E27FC236}">
                <a16:creationId xmlns:a16="http://schemas.microsoft.com/office/drawing/2014/main" id="{493F79BA-0751-9E2D-D366-7FF9164DA698}"/>
              </a:ext>
            </a:extLst>
          </p:cNvPr>
          <p:cNvSpPr>
            <a:spLocks noGrp="1"/>
          </p:cNvSpPr>
          <p:nvPr>
            <p:ph type="sldNum" sz="quarter" idx="14"/>
          </p:nvPr>
        </p:nvSpPr>
        <p:spPr/>
        <p:txBody>
          <a:bodyPr/>
          <a:lstStyle/>
          <a:p>
            <a:fld id="{027E8CCC-CF4B-46E8-91C5-9CFA5180D914}" type="slidenum">
              <a:rPr lang="en-US" smtClean="0"/>
              <a:pPr/>
              <a:t>9</a:t>
            </a:fld>
            <a:endParaRPr lang="en-US"/>
          </a:p>
        </p:txBody>
      </p:sp>
    </p:spTree>
    <p:extLst>
      <p:ext uri="{BB962C8B-B14F-4D97-AF65-F5344CB8AC3E}">
        <p14:creationId xmlns:p14="http://schemas.microsoft.com/office/powerpoint/2010/main" val="3151697659"/>
      </p:ext>
    </p:extLst>
  </p:cSld>
  <p:clrMapOvr>
    <a:masterClrMapping/>
  </p:clrMapOvr>
</p:sld>
</file>

<file path=ppt/theme/theme1.xml><?xml version="1.0" encoding="utf-8"?>
<a:theme xmlns:a="http://schemas.openxmlformats.org/drawingml/2006/main" name="1_Office Theme">
  <a:themeElements>
    <a:clrScheme name="PayerTrends">
      <a:dk1>
        <a:srgbClr val="0D2F4A"/>
      </a:dk1>
      <a:lt1>
        <a:srgbClr val="FFFFFF"/>
      </a:lt1>
      <a:dk2>
        <a:srgbClr val="0D2F4B"/>
      </a:dk2>
      <a:lt2>
        <a:srgbClr val="A2AA4D"/>
      </a:lt2>
      <a:accent1>
        <a:srgbClr val="6D702E"/>
      </a:accent1>
      <a:accent2>
        <a:srgbClr val="79A6DD"/>
      </a:accent2>
      <a:accent3>
        <a:srgbClr val="A9B253"/>
      </a:accent3>
      <a:accent4>
        <a:srgbClr val="D9D8D6"/>
      </a:accent4>
      <a:accent5>
        <a:srgbClr val="5AA2AE"/>
      </a:accent5>
      <a:accent6>
        <a:srgbClr val="9D90A0"/>
      </a:accent6>
      <a:hlink>
        <a:srgbClr val="9DA64D"/>
      </a:hlink>
      <a:folHlink>
        <a:srgbClr val="3EBBF0"/>
      </a:folHlink>
    </a:clrScheme>
    <a:fontScheme name="Custom 2">
      <a:majorFont>
        <a:latin typeface="Museo Sans 500"/>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70f8ef-db1c-4342-a757-7c36137aecfc">
      <Terms xmlns="http://schemas.microsoft.com/office/infopath/2007/PartnerControls"/>
    </lcf76f155ced4ddcb4097134ff3c332f>
    <SharedWithUsers xmlns="d8a111ef-9f24-455d-a7a2-8ac7ae88f854">
      <UserInfo>
        <DisplayName>Emily Sharrah, Editorial Assistant, OPEN MINDS</DisplayName>
        <AccountId>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BCFCB0EE254F409EF7284A2237AE4B" ma:contentTypeVersion="15" ma:contentTypeDescription="Create a new document." ma:contentTypeScope="" ma:versionID="c73792c38f8d71a890fd792d7b00f0f0">
  <xsd:schema xmlns:xsd="http://www.w3.org/2001/XMLSchema" xmlns:xs="http://www.w3.org/2001/XMLSchema" xmlns:p="http://schemas.microsoft.com/office/2006/metadata/properties" xmlns:ns2="d8a111ef-9f24-455d-a7a2-8ac7ae88f854" xmlns:ns3="3170f8ef-db1c-4342-a757-7c36137aecfc" targetNamespace="http://schemas.microsoft.com/office/2006/metadata/properties" ma:root="true" ma:fieldsID="83392d1b0fcb2341b1c979265a748c22" ns2:_="" ns3:_="">
    <xsd:import namespace="d8a111ef-9f24-455d-a7a2-8ac7ae88f854"/>
    <xsd:import namespace="3170f8ef-db1c-4342-a757-7c36137aec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a111ef-9f24-455d-a7a2-8ac7ae88f85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70f8ef-db1c-4342-a757-7c36137aec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eb74f86-468b-4744-8db4-91ccef1586a2"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8C3E93-9267-490D-8B2C-2AAD6E7277D1}">
  <ds:schemaRefs>
    <ds:schemaRef ds:uri="http://purl.org/dc/terms/"/>
    <ds:schemaRef ds:uri="3170f8ef-db1c-4342-a757-7c36137aecfc"/>
    <ds:schemaRef ds:uri="d8a111ef-9f24-455d-a7a2-8ac7ae88f854"/>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B084BA70-25C4-4BB6-965C-5C8334AFF352}">
  <ds:schemaRefs>
    <ds:schemaRef ds:uri="http://schemas.microsoft.com/sharepoint/v3/contenttype/forms"/>
  </ds:schemaRefs>
</ds:datastoreItem>
</file>

<file path=customXml/itemProps3.xml><?xml version="1.0" encoding="utf-8"?>
<ds:datastoreItem xmlns:ds="http://schemas.openxmlformats.org/officeDocument/2006/customXml" ds:itemID="{E3F0BA70-2144-43A6-A194-98864A4ADF26}">
  <ds:schemaRefs>
    <ds:schemaRef ds:uri="3170f8ef-db1c-4342-a757-7c36137aecfc"/>
    <ds:schemaRef ds:uri="d8a111ef-9f24-455d-a7a2-8ac7ae88f8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720983b-9c00-431e-b586-11c60e2e27e0}" enabled="0" method="" siteId="{c720983b-9c00-431e-b586-11c60e2e27e0}" removed="1"/>
</clbl:labelList>
</file>

<file path=docProps/app.xml><?xml version="1.0" encoding="utf-8"?>
<Properties xmlns="http://schemas.openxmlformats.org/officeDocument/2006/extended-properties" xmlns:vt="http://schemas.openxmlformats.org/officeDocument/2006/docPropsVTypes">
  <Template>Business-Development_Overview_030618_1230pm_btc</Template>
  <TotalTime>1914</TotalTime>
  <Words>8176</Words>
  <Application>Microsoft Office PowerPoint</Application>
  <PresentationFormat>Widescreen</PresentationFormat>
  <Paragraphs>701</Paragraphs>
  <Slides>51</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Courier New</vt:lpstr>
      <vt:lpstr>Museo Sans 500</vt:lpstr>
      <vt:lpstr>Museo Sans 900</vt:lpstr>
      <vt:lpstr>Roboto</vt:lpstr>
      <vt:lpstr>Segoe UI</vt:lpstr>
      <vt:lpstr>1_Office Theme</vt:lpstr>
      <vt:lpstr>PowerPoint Presentation</vt:lpstr>
      <vt:lpstr>PowerPoint Presentation</vt:lpstr>
      <vt:lpstr>PowerPoint Presentation</vt:lpstr>
      <vt:lpstr>About This Guidebook</vt:lpstr>
      <vt:lpstr>PowerPoint Presentation</vt:lpstr>
      <vt:lpstr>PowerPoint Presentation</vt:lpstr>
      <vt:lpstr>PowerPoint Presentation</vt:lpstr>
      <vt:lpstr>Executive Summary</vt:lpstr>
      <vt:lpstr>PowerPoint Presentation</vt:lpstr>
      <vt:lpstr>1.a. Prevalence Of Mental Health Conditions1-3</vt:lpstr>
      <vt:lpstr>1.b.  Prevalence Of Mental Health Conditions In Youth4-9</vt:lpstr>
      <vt:lpstr>1.c. Prevalence Of Mental Health Conditions In The 50+ Population3,6,7,10,11 </vt:lpstr>
      <vt:lpstr>1.d. Unmet Treatment Needs For Mental Illness3,6,7  Measured As U.S. Adults Who Reported Seeking Or Thinking They Needed Treatment But Not Receiving It </vt:lpstr>
      <vt:lpstr>PowerPoint Presentation</vt:lpstr>
      <vt:lpstr>2.a. U.S. Spending On Mental Health &amp; Addiction Treatment, From 2000 To 2021  ($ Per Person Annually, Inflation Adjusted)12-19 </vt:lpstr>
      <vt:lpstr>2.b. U.S. Spending On Mental Health &amp; Addiction Treatment, From 2015 To 2024 By Payer13-19</vt:lpstr>
      <vt:lpstr>2.c. Estimated Medicare Spending On Mental Health &amp; Addiction Treatment, From 2015 To 2024  ($ Per Member Annually, Inflation Adjusted)13-17</vt:lpstr>
      <vt:lpstr>2.d. Estimated Medicaid Spending On Mental Health &amp; Addiction Treatment, From 2015 To 2024 ($ Per Member Annually, Inflation Adjusted)13-16,18</vt:lpstr>
      <vt:lpstr>2.e. Estimated Commercial Spending On Mental Health &amp; Addiction Treatment, From 2015 To 2024 ($ Per Member Annually, Inflation Adjusted)13-16,19</vt:lpstr>
      <vt:lpstr>2.f. Annual Total Cost Of Care With Behavioral Health Comorbidity By Age18,20-22</vt:lpstr>
      <vt:lpstr>2.g. Behavioral Health Impact On High-Cost &amp; Non-High-Cost Groups For Health Plans23 </vt:lpstr>
      <vt:lpstr>PowerPoint Presentation</vt:lpstr>
      <vt:lpstr>3.a. Insured Population In Managed Care Plans, Percent,  By Payer Type24-28</vt:lpstr>
      <vt:lpstr>3.b. Mental Health Parity Act: Impact On Behavioral Health Services Claims From 2007 To 201729</vt:lpstr>
      <vt:lpstr>3.c. NCQA Requirements For Behavioral Health30-31</vt:lpstr>
      <vt:lpstr>3.d. HEDIS Behavioral Health Electronic Reporting Requirements32</vt:lpstr>
      <vt:lpstr>3.e. CMS Regulatory Requirements For Behavioral Health33</vt:lpstr>
      <vt:lpstr>3.f. Medicare Behavioral Health Coverage: Covered Benefits34</vt:lpstr>
      <vt:lpstr>3.g. State Medicaid Plans With Value-Based Purchasing Mandates That Include Behavioral Health35</vt:lpstr>
      <vt:lpstr>3.h. State Medicaid Plans With Value-Based Purchasing Mandates That Include Behavioral Health – Included &amp; Partial Behavioral Health Mandates35</vt:lpstr>
      <vt:lpstr>3.i. State Medicaid Plans With Value-Based Purchasing Mandates That Include Behavioral Health – Explicit Behavioral Health Mandates35</vt:lpstr>
      <vt:lpstr>3.j. Status Of Certified Community Behavioral Health Clinics By State36</vt:lpstr>
      <vt:lpstr>3.k. Medicaid Reimbursement For Peer Support Services Across States37</vt:lpstr>
      <vt:lpstr>3.l. State Medicaid Plans Requiring Peer Service Reimbursement (Continued)37</vt:lpstr>
      <vt:lpstr>PowerPoint Presentation</vt:lpstr>
      <vt:lpstr>4.a. Number Of Psychiatrists &amp; Mental Health Specialist Prescribers, Total &amp; Per 100,000 Population, 202615,38</vt:lpstr>
      <vt:lpstr>4.b. Number Of Behavioral Health Therapists, Total &amp; Per 100,000 Population, 202615,38</vt:lpstr>
      <vt:lpstr>4.c. Practices &amp; Technologies As Workforce Extenders</vt:lpstr>
      <vt:lpstr>4.d. Peer Support39,40</vt:lpstr>
      <vt:lpstr>4.e. Telehealth Availability By Type Of Service, 202441,42</vt:lpstr>
      <vt:lpstr>4.f. Remote Monitoring43</vt:lpstr>
      <vt:lpstr>4.g. Digital Therapeutics44,45</vt:lpstr>
      <vt:lpstr>4.h. AI-Enabled Documentation Support, 202546,47</vt:lpstr>
      <vt:lpstr>References</vt:lpstr>
      <vt:lpstr>References (Continued)</vt:lpstr>
      <vt:lpstr>References (Continued – 2)</vt:lpstr>
      <vt:lpstr>References (Continued – 3)</vt:lpstr>
      <vt:lpstr>References (Continued – 4)</vt:lpstr>
      <vt:lpstr>References (Continued – 5)</vt:lpstr>
      <vt:lpstr>References (Continued – 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MINDS</dc:title>
  <dc:creator>Tim Snyder</dc:creator>
  <cp:lastModifiedBy>Murray Beachtel, Senior Associate, OPEN MINDS</cp:lastModifiedBy>
  <cp:revision>18</cp:revision>
  <cp:lastPrinted>2025-04-14T19:47:22Z</cp:lastPrinted>
  <dcterms:created xsi:type="dcterms:W3CDTF">2018-03-12T13:29:11Z</dcterms:created>
  <dcterms:modified xsi:type="dcterms:W3CDTF">2026-06-03T03:12:58Z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0x0101001BBCFCB0EE254F409EF7284A2237AE4B</vt:lpwstr>
  </property>
  <property fmtid="{D5CDD505-2E9C-101B-9397-08002B2CF9AE}" pid="3" name="MediaServiceImageTags">
    <vt:lpwstr/>
  </property>
</Properties>
</file>